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73" r:id="rId4"/>
  </p:sldMasterIdLst>
  <p:notesMasterIdLst>
    <p:notesMasterId r:id="rId28"/>
  </p:notesMasterIdLst>
  <p:handoutMasterIdLst>
    <p:handoutMasterId r:id="rId29"/>
  </p:handoutMasterIdLst>
  <p:sldIdLst>
    <p:sldId id="1080" r:id="rId5"/>
    <p:sldId id="1020" r:id="rId6"/>
    <p:sldId id="1101" r:id="rId7"/>
    <p:sldId id="1039" r:id="rId8"/>
    <p:sldId id="1040" r:id="rId9"/>
    <p:sldId id="876" r:id="rId10"/>
    <p:sldId id="1100" r:id="rId11"/>
    <p:sldId id="959" r:id="rId12"/>
    <p:sldId id="960" r:id="rId13"/>
    <p:sldId id="961" r:id="rId14"/>
    <p:sldId id="883" r:id="rId15"/>
    <p:sldId id="886" r:id="rId16"/>
    <p:sldId id="885" r:id="rId17"/>
    <p:sldId id="1103" r:id="rId18"/>
    <p:sldId id="922" r:id="rId19"/>
    <p:sldId id="1041" r:id="rId20"/>
    <p:sldId id="1042" r:id="rId21"/>
    <p:sldId id="926" r:id="rId22"/>
    <p:sldId id="927" r:id="rId23"/>
    <p:sldId id="928" r:id="rId24"/>
    <p:sldId id="1082" r:id="rId25"/>
    <p:sldId id="1045" r:id="rId26"/>
    <p:sldId id="1046" r:id="rId27"/>
  </p:sldIdLst>
  <p:sldSz cx="12192000" cy="6858000"/>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00"/>
    <a:srgbClr val="404040"/>
    <a:srgbClr val="5B9BD5"/>
    <a:srgbClr val="9DC3E6"/>
    <a:srgbClr val="006600"/>
    <a:srgbClr val="C37031"/>
    <a:srgbClr val="003300"/>
    <a:srgbClr val="66CCFF"/>
    <a:srgbClr val="00D0CB"/>
    <a:srgbClr val="00B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95611" autoAdjust="0"/>
  </p:normalViewPr>
  <p:slideViewPr>
    <p:cSldViewPr>
      <p:cViewPr varScale="1">
        <p:scale>
          <a:sx n="62" d="100"/>
          <a:sy n="62" d="100"/>
        </p:scale>
        <p:origin x="86" y="413"/>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50000"/>
              </a:schemeClr>
            </a:solidFill>
            <a:ln w="9525">
              <a:solidFill>
                <a:schemeClr val="tx1"/>
              </a:solidFill>
            </a:ln>
            <a:effectLst/>
          </c:spPr>
          <c:invertIfNegative val="0"/>
          <c:dPt>
            <c:idx val="0"/>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4-EDAA-48E3-9AB3-0A829E49786D}"/>
              </c:ext>
            </c:extLst>
          </c:dPt>
          <c:dPt>
            <c:idx val="1"/>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4-72B9-4989-81A3-8057E1DE25C4}"/>
              </c:ext>
            </c:extLst>
          </c:dPt>
          <c:dPt>
            <c:idx val="2"/>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E-FC73-4200-A53B-754A36029303}"/>
              </c:ext>
            </c:extLst>
          </c:dPt>
          <c:dPt>
            <c:idx val="3"/>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6-EDAA-48E3-9AB3-0A829E49786D}"/>
              </c:ext>
            </c:extLst>
          </c:dPt>
          <c:dPt>
            <c:idx val="4"/>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10-96EE-4AC5-9657-1E3BC8D6B444}"/>
              </c:ext>
            </c:extLst>
          </c:dPt>
          <c:dPt>
            <c:idx val="5"/>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5-72B9-4989-81A3-8057E1DE25C4}"/>
              </c:ext>
            </c:extLst>
          </c:dPt>
          <c:dPt>
            <c:idx val="6"/>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11-96EE-4AC5-9657-1E3BC8D6B444}"/>
              </c:ext>
            </c:extLst>
          </c:dPt>
          <c:dPt>
            <c:idx val="7"/>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16-16F3-42E5-B26F-F6D996CE399A}"/>
              </c:ext>
            </c:extLst>
          </c:dPt>
          <c:dPt>
            <c:idx val="8"/>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6-72B9-4989-81A3-8057E1DE25C4}"/>
              </c:ext>
            </c:extLst>
          </c:dPt>
          <c:dPt>
            <c:idx val="9"/>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17-16F3-42E5-B26F-F6D996CE399A}"/>
              </c:ext>
            </c:extLst>
          </c:dPt>
          <c:dPt>
            <c:idx val="10"/>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7-72B9-4989-81A3-8057E1DE25C4}"/>
              </c:ext>
            </c:extLst>
          </c:dPt>
          <c:dPt>
            <c:idx val="11"/>
            <c:invertIfNegative val="0"/>
            <c:bubble3D val="0"/>
            <c:spPr>
              <a:solidFill>
                <a:schemeClr val="bg1">
                  <a:lumMod val="50000"/>
                </a:schemeClr>
              </a:solidFill>
              <a:ln w="38100">
                <a:solidFill>
                  <a:srgbClr val="FF0000"/>
                </a:solidFill>
              </a:ln>
              <a:effectLst/>
            </c:spPr>
            <c:extLst>
              <c:ext xmlns:c16="http://schemas.microsoft.com/office/drawing/2014/chart" uri="{C3380CC4-5D6E-409C-BE32-E72D297353CC}">
                <c16:uniqueId val="{0000000C-CB13-4654-AB8E-C5681EFE69AB}"/>
              </c:ext>
            </c:extLst>
          </c:dPt>
          <c:dPt>
            <c:idx val="12"/>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12-96EE-4AC5-9657-1E3BC8D6B444}"/>
              </c:ext>
            </c:extLst>
          </c:dPt>
          <c:dPt>
            <c:idx val="13"/>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1A-C378-48F6-A397-07F39387DD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Accord</c:v>
                </c:pt>
                <c:pt idx="1">
                  <c:v>Civic</c:v>
                </c:pt>
                <c:pt idx="2">
                  <c:v>Fit</c:v>
                </c:pt>
                <c:pt idx="3">
                  <c:v>Insight</c:v>
                </c:pt>
                <c:pt idx="4">
                  <c:v>ILX</c:v>
                </c:pt>
                <c:pt idx="5">
                  <c:v>TLX</c:v>
                </c:pt>
                <c:pt idx="6">
                  <c:v>CR-V</c:v>
                </c:pt>
                <c:pt idx="7">
                  <c:v>HR-V</c:v>
                </c:pt>
                <c:pt idx="8">
                  <c:v>Odyssey</c:v>
                </c:pt>
                <c:pt idx="9">
                  <c:v>Passport</c:v>
                </c:pt>
                <c:pt idx="10">
                  <c:v>Pilot</c:v>
                </c:pt>
                <c:pt idx="11">
                  <c:v>Ridgeline</c:v>
                </c:pt>
                <c:pt idx="12">
                  <c:v>MDX</c:v>
                </c:pt>
                <c:pt idx="13">
                  <c:v>RDX</c:v>
                </c:pt>
              </c:strCache>
            </c:strRef>
          </c:cat>
          <c:val>
            <c:numRef>
              <c:f>Sheet1!$B$2:$B$15</c:f>
              <c:numCache>
                <c:formatCode>General</c:formatCode>
                <c:ptCount val="14"/>
                <c:pt idx="0">
                  <c:v>69</c:v>
                </c:pt>
                <c:pt idx="1">
                  <c:v>75</c:v>
                </c:pt>
                <c:pt idx="2">
                  <c:v>66</c:v>
                </c:pt>
                <c:pt idx="3">
                  <c:v>80</c:v>
                </c:pt>
                <c:pt idx="4">
                  <c:v>66</c:v>
                </c:pt>
                <c:pt idx="5">
                  <c:v>65</c:v>
                </c:pt>
                <c:pt idx="6">
                  <c:v>66</c:v>
                </c:pt>
                <c:pt idx="7">
                  <c:v>84</c:v>
                </c:pt>
                <c:pt idx="8">
                  <c:v>109</c:v>
                </c:pt>
                <c:pt idx="9">
                  <c:v>86</c:v>
                </c:pt>
                <c:pt idx="10">
                  <c:v>102</c:v>
                </c:pt>
                <c:pt idx="11">
                  <c:v>41</c:v>
                </c:pt>
                <c:pt idx="12">
                  <c:v>81</c:v>
                </c:pt>
                <c:pt idx="13">
                  <c:v>77</c:v>
                </c:pt>
              </c:numCache>
            </c:numRef>
          </c:val>
          <c:extLst>
            <c:ext xmlns:c16="http://schemas.microsoft.com/office/drawing/2014/chart" uri="{C3380CC4-5D6E-409C-BE32-E72D297353CC}">
              <c16:uniqueId val="{00000000-EDAA-48E3-9AB3-0A829E49786D}"/>
            </c:ext>
          </c:extLst>
        </c:ser>
        <c:dLbls>
          <c:showLegendKey val="0"/>
          <c:showVal val="0"/>
          <c:showCatName val="0"/>
          <c:showSerName val="0"/>
          <c:showPercent val="0"/>
          <c:showBubbleSize val="0"/>
        </c:dLbls>
        <c:gapWidth val="4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Dec</c:v>
                </c:pt>
              </c:strCache>
            </c:strRef>
          </c:tx>
          <c:spPr>
            <a:solidFill>
              <a:schemeClr val="bg1">
                <a:lumMod val="65000"/>
              </a:schemeClr>
            </a:solidFill>
            <a:ln w="9525">
              <a:solidFill>
                <a:schemeClr val="tx1"/>
              </a:solidFill>
            </a:ln>
            <a:effectLst/>
          </c:spPr>
          <c:invertIfNegative val="0"/>
          <c:dPt>
            <c:idx val="0"/>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1-FB57-4358-BE3B-F008B96161B6}"/>
              </c:ext>
            </c:extLst>
          </c:dPt>
          <c:dPt>
            <c:idx val="1"/>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3-FB57-4358-BE3B-F008B96161B6}"/>
              </c:ext>
            </c:extLst>
          </c:dPt>
          <c:dPt>
            <c:idx val="2"/>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5-FB57-4358-BE3B-F008B96161B6}"/>
              </c:ext>
            </c:extLst>
          </c:dPt>
          <c:dPt>
            <c:idx val="3"/>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7-FB57-4358-BE3B-F008B96161B6}"/>
              </c:ext>
            </c:extLst>
          </c:dPt>
          <c:dPt>
            <c:idx val="4"/>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9-FB57-4358-BE3B-F008B96161B6}"/>
              </c:ext>
            </c:extLst>
          </c:dPt>
          <c:dPt>
            <c:idx val="5"/>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B-FB57-4358-BE3B-F008B96161B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Accord</c:v>
                </c:pt>
                <c:pt idx="1">
                  <c:v>Civic</c:v>
                </c:pt>
                <c:pt idx="2">
                  <c:v>Fit</c:v>
                </c:pt>
                <c:pt idx="3">
                  <c:v>Insight</c:v>
                </c:pt>
                <c:pt idx="4">
                  <c:v>ILX</c:v>
                </c:pt>
                <c:pt idx="5">
                  <c:v>TLX</c:v>
                </c:pt>
              </c:strCache>
            </c:strRef>
          </c:cat>
          <c:val>
            <c:numRef>
              <c:f>Sheet1!$B$2:$B$7</c:f>
              <c:numCache>
                <c:formatCode>General</c:formatCode>
                <c:ptCount val="6"/>
                <c:pt idx="0">
                  <c:v>56</c:v>
                </c:pt>
                <c:pt idx="1">
                  <c:v>67</c:v>
                </c:pt>
                <c:pt idx="2">
                  <c:v>58</c:v>
                </c:pt>
                <c:pt idx="3">
                  <c:v>62</c:v>
                </c:pt>
                <c:pt idx="4">
                  <c:v>54</c:v>
                </c:pt>
                <c:pt idx="5">
                  <c:v>46</c:v>
                </c:pt>
              </c:numCache>
            </c:numRef>
          </c:val>
          <c:extLst>
            <c:ext xmlns:c16="http://schemas.microsoft.com/office/drawing/2014/chart" uri="{C3380CC4-5D6E-409C-BE32-E72D297353CC}">
              <c16:uniqueId val="{0000000C-FB57-4358-BE3B-F008B96161B6}"/>
            </c:ext>
          </c:extLst>
        </c:ser>
        <c:ser>
          <c:idx val="1"/>
          <c:order val="1"/>
          <c:tx>
            <c:strRef>
              <c:f>Sheet1!$C$1</c:f>
              <c:strCache>
                <c:ptCount val="1"/>
                <c:pt idx="0">
                  <c:v>Jan</c:v>
                </c:pt>
              </c:strCache>
            </c:strRef>
          </c:tx>
          <c:spPr>
            <a:solidFill>
              <a:schemeClr val="tx1">
                <a:lumMod val="75000"/>
                <a:lumOff val="25000"/>
              </a:schemeClr>
            </a:solidFill>
            <a:ln w="9525">
              <a:solidFill>
                <a:schemeClr val="tx1"/>
              </a:solidFill>
            </a:ln>
            <a:effectLst/>
          </c:spPr>
          <c:invertIfNegative val="0"/>
          <c:dPt>
            <c:idx val="0"/>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0E-FB57-4358-BE3B-F008B96161B6}"/>
              </c:ext>
            </c:extLst>
          </c:dPt>
          <c:dPt>
            <c:idx val="1"/>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0-FB57-4358-BE3B-F008B96161B6}"/>
              </c:ext>
            </c:extLst>
          </c:dPt>
          <c:dPt>
            <c:idx val="2"/>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2-FB57-4358-BE3B-F008B96161B6}"/>
              </c:ext>
            </c:extLst>
          </c:dPt>
          <c:dPt>
            <c:idx val="3"/>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4-FB57-4358-BE3B-F008B96161B6}"/>
              </c:ext>
            </c:extLst>
          </c:dPt>
          <c:dPt>
            <c:idx val="4"/>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6-FB57-4358-BE3B-F008B96161B6}"/>
              </c:ext>
            </c:extLst>
          </c:dPt>
          <c:dPt>
            <c:idx val="5"/>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8-FB57-4358-BE3B-F008B96161B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Accord</c:v>
                </c:pt>
                <c:pt idx="1">
                  <c:v>Civic</c:v>
                </c:pt>
                <c:pt idx="2">
                  <c:v>Fit</c:v>
                </c:pt>
                <c:pt idx="3">
                  <c:v>Insight</c:v>
                </c:pt>
                <c:pt idx="4">
                  <c:v>ILX</c:v>
                </c:pt>
                <c:pt idx="5">
                  <c:v>TLX</c:v>
                </c:pt>
              </c:strCache>
            </c:strRef>
          </c:cat>
          <c:val>
            <c:numRef>
              <c:f>Sheet1!$C$2:$C$7</c:f>
              <c:numCache>
                <c:formatCode>General</c:formatCode>
                <c:ptCount val="6"/>
                <c:pt idx="0">
                  <c:v>69</c:v>
                </c:pt>
                <c:pt idx="1">
                  <c:v>75</c:v>
                </c:pt>
                <c:pt idx="2">
                  <c:v>66</c:v>
                </c:pt>
                <c:pt idx="3">
                  <c:v>80</c:v>
                </c:pt>
                <c:pt idx="4">
                  <c:v>66</c:v>
                </c:pt>
                <c:pt idx="5">
                  <c:v>65</c:v>
                </c:pt>
              </c:numCache>
            </c:numRef>
          </c:val>
          <c:extLst>
            <c:ext xmlns:c16="http://schemas.microsoft.com/office/drawing/2014/chart" uri="{C3380CC4-5D6E-409C-BE32-E72D297353CC}">
              <c16:uniqueId val="{00000019-FB57-4358-BE3B-F008B96161B6}"/>
            </c:ext>
          </c:extLst>
        </c:ser>
        <c:dLbls>
          <c:showLegendKey val="0"/>
          <c:showVal val="0"/>
          <c:showCatName val="0"/>
          <c:showSerName val="0"/>
          <c:showPercent val="0"/>
          <c:showBubbleSize val="0"/>
        </c:dLbls>
        <c:gapWidth val="10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20"/>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Dec</c:v>
                </c:pt>
              </c:strCache>
            </c:strRef>
          </c:tx>
          <c:spPr>
            <a:solidFill>
              <a:schemeClr val="bg1">
                <a:lumMod val="65000"/>
              </a:schemeClr>
            </a:solidFill>
            <a:ln w="9525">
              <a:solidFill>
                <a:schemeClr val="tx1"/>
              </a:solidFill>
            </a:ln>
            <a:effectLst/>
          </c:spPr>
          <c:invertIfNegative val="0"/>
          <c:dPt>
            <c:idx val="0"/>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1-BD53-42CA-A2A6-9F21025B2EC2}"/>
              </c:ext>
            </c:extLst>
          </c:dPt>
          <c:dPt>
            <c:idx val="1"/>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3-BD53-42CA-A2A6-9F21025B2EC2}"/>
              </c:ext>
            </c:extLst>
          </c:dPt>
          <c:dPt>
            <c:idx val="2"/>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5-BD53-42CA-A2A6-9F21025B2EC2}"/>
              </c:ext>
            </c:extLst>
          </c:dPt>
          <c:dPt>
            <c:idx val="3"/>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7-BD53-42CA-A2A6-9F21025B2EC2}"/>
              </c:ext>
            </c:extLst>
          </c:dPt>
          <c:dPt>
            <c:idx val="4"/>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9-BD53-42CA-A2A6-9F21025B2EC2}"/>
              </c:ext>
            </c:extLst>
          </c:dPt>
          <c:dPt>
            <c:idx val="5"/>
            <c:invertIfNegative val="0"/>
            <c:bubble3D val="0"/>
            <c:spPr>
              <a:solidFill>
                <a:schemeClr val="bg1">
                  <a:lumMod val="65000"/>
                </a:schemeClr>
              </a:solidFill>
              <a:ln w="38100">
                <a:solidFill>
                  <a:srgbClr val="FF0000"/>
                </a:solidFill>
              </a:ln>
              <a:effectLst/>
            </c:spPr>
            <c:extLst>
              <c:ext xmlns:c16="http://schemas.microsoft.com/office/drawing/2014/chart" uri="{C3380CC4-5D6E-409C-BE32-E72D297353CC}">
                <c16:uniqueId val="{0000000B-BD53-42CA-A2A6-9F21025B2EC2}"/>
              </c:ext>
            </c:extLst>
          </c:dPt>
          <c:dPt>
            <c:idx val="6"/>
            <c:invertIfNegative val="0"/>
            <c:bubble3D val="0"/>
            <c:spPr>
              <a:solidFill>
                <a:schemeClr val="bg1">
                  <a:lumMod val="65000"/>
                </a:schemeClr>
              </a:solidFill>
              <a:ln w="38100">
                <a:solidFill>
                  <a:srgbClr val="FF0000"/>
                </a:solidFill>
              </a:ln>
              <a:effectLst/>
            </c:spPr>
            <c:extLst>
              <c:ext xmlns:c16="http://schemas.microsoft.com/office/drawing/2014/chart" uri="{C3380CC4-5D6E-409C-BE32-E72D297353CC}">
                <c16:uniqueId val="{0000000D-BD53-42CA-A2A6-9F21025B2EC2}"/>
              </c:ext>
            </c:extLst>
          </c:dPt>
          <c:dPt>
            <c:idx val="7"/>
            <c:invertIfNegative val="0"/>
            <c:bubble3D val="0"/>
            <c:spPr>
              <a:solidFill>
                <a:schemeClr val="bg1">
                  <a:lumMod val="65000"/>
                </a:schemeClr>
              </a:solidFill>
              <a:ln w="38100">
                <a:solidFill>
                  <a:srgbClr val="FF0000"/>
                </a:solidFill>
              </a:ln>
              <a:effectLst/>
            </c:spPr>
            <c:extLst>
              <c:ext xmlns:c16="http://schemas.microsoft.com/office/drawing/2014/chart" uri="{C3380CC4-5D6E-409C-BE32-E72D297353CC}">
                <c16:uniqueId val="{0000001E-4B89-4365-BB63-A4594692883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CR-V</c:v>
                </c:pt>
                <c:pt idx="1">
                  <c:v>HR-V</c:v>
                </c:pt>
                <c:pt idx="2">
                  <c:v>Odyssey</c:v>
                </c:pt>
                <c:pt idx="3">
                  <c:v>Pilot</c:v>
                </c:pt>
                <c:pt idx="4">
                  <c:v>Passport</c:v>
                </c:pt>
                <c:pt idx="5">
                  <c:v>Ridgeline</c:v>
                </c:pt>
                <c:pt idx="6">
                  <c:v>MDX</c:v>
                </c:pt>
                <c:pt idx="7">
                  <c:v>RDX</c:v>
                </c:pt>
              </c:strCache>
            </c:strRef>
          </c:cat>
          <c:val>
            <c:numRef>
              <c:f>Sheet1!$B$2:$B$9</c:f>
              <c:numCache>
                <c:formatCode>General</c:formatCode>
                <c:ptCount val="8"/>
                <c:pt idx="0">
                  <c:v>49</c:v>
                </c:pt>
                <c:pt idx="1">
                  <c:v>69</c:v>
                </c:pt>
                <c:pt idx="2">
                  <c:v>73</c:v>
                </c:pt>
                <c:pt idx="3">
                  <c:v>75</c:v>
                </c:pt>
                <c:pt idx="4">
                  <c:v>77</c:v>
                </c:pt>
                <c:pt idx="5">
                  <c:v>36</c:v>
                </c:pt>
                <c:pt idx="6">
                  <c:v>39</c:v>
                </c:pt>
                <c:pt idx="7">
                  <c:v>43</c:v>
                </c:pt>
              </c:numCache>
            </c:numRef>
          </c:val>
          <c:extLst>
            <c:ext xmlns:c16="http://schemas.microsoft.com/office/drawing/2014/chart" uri="{C3380CC4-5D6E-409C-BE32-E72D297353CC}">
              <c16:uniqueId val="{0000000E-BD53-42CA-A2A6-9F21025B2EC2}"/>
            </c:ext>
          </c:extLst>
        </c:ser>
        <c:ser>
          <c:idx val="1"/>
          <c:order val="1"/>
          <c:tx>
            <c:strRef>
              <c:f>Sheet1!$C$1</c:f>
              <c:strCache>
                <c:ptCount val="1"/>
                <c:pt idx="0">
                  <c:v>Jan</c:v>
                </c:pt>
              </c:strCache>
            </c:strRef>
          </c:tx>
          <c:spPr>
            <a:solidFill>
              <a:schemeClr val="tx1">
                <a:lumMod val="75000"/>
                <a:lumOff val="25000"/>
              </a:schemeClr>
            </a:solidFill>
            <a:ln w="9525">
              <a:solidFill>
                <a:schemeClr val="tx1"/>
              </a:solidFill>
            </a:ln>
            <a:effectLst/>
          </c:spPr>
          <c:invertIfNegative val="0"/>
          <c:dPt>
            <c:idx val="0"/>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0-BD53-42CA-A2A6-9F21025B2EC2}"/>
              </c:ext>
            </c:extLst>
          </c:dPt>
          <c:dPt>
            <c:idx val="1"/>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2-BD53-42CA-A2A6-9F21025B2EC2}"/>
              </c:ext>
            </c:extLst>
          </c:dPt>
          <c:dPt>
            <c:idx val="2"/>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4-BD53-42CA-A2A6-9F21025B2EC2}"/>
              </c:ext>
            </c:extLst>
          </c:dPt>
          <c:dPt>
            <c:idx val="3"/>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6-BD53-42CA-A2A6-9F21025B2EC2}"/>
              </c:ext>
            </c:extLst>
          </c:dPt>
          <c:dPt>
            <c:idx val="4"/>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8-BD53-42CA-A2A6-9F21025B2EC2}"/>
              </c:ext>
            </c:extLst>
          </c:dPt>
          <c:dPt>
            <c:idx val="5"/>
            <c:invertIfNegative val="0"/>
            <c:bubble3D val="0"/>
            <c:spPr>
              <a:solidFill>
                <a:schemeClr val="tx1">
                  <a:lumMod val="75000"/>
                  <a:lumOff val="25000"/>
                </a:schemeClr>
              </a:solidFill>
              <a:ln w="38100">
                <a:solidFill>
                  <a:srgbClr val="FF0000"/>
                </a:solidFill>
              </a:ln>
              <a:effectLst/>
            </c:spPr>
            <c:extLst>
              <c:ext xmlns:c16="http://schemas.microsoft.com/office/drawing/2014/chart" uri="{C3380CC4-5D6E-409C-BE32-E72D297353CC}">
                <c16:uniqueId val="{0000001A-BD53-42CA-A2A6-9F21025B2EC2}"/>
              </c:ext>
            </c:extLst>
          </c:dPt>
          <c:dPt>
            <c:idx val="6"/>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C-BD53-42CA-A2A6-9F21025B2EC2}"/>
              </c:ext>
            </c:extLst>
          </c:dPt>
          <c:dPt>
            <c:idx val="7"/>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C-7468-4815-9025-9A655577FE3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CR-V</c:v>
                </c:pt>
                <c:pt idx="1">
                  <c:v>HR-V</c:v>
                </c:pt>
                <c:pt idx="2">
                  <c:v>Odyssey</c:v>
                </c:pt>
                <c:pt idx="3">
                  <c:v>Pilot</c:v>
                </c:pt>
                <c:pt idx="4">
                  <c:v>Passport</c:v>
                </c:pt>
                <c:pt idx="5">
                  <c:v>Ridgeline</c:v>
                </c:pt>
                <c:pt idx="6">
                  <c:v>MDX</c:v>
                </c:pt>
                <c:pt idx="7">
                  <c:v>RDX</c:v>
                </c:pt>
              </c:strCache>
            </c:strRef>
          </c:cat>
          <c:val>
            <c:numRef>
              <c:f>Sheet1!$C$2:$C$9</c:f>
              <c:numCache>
                <c:formatCode>General</c:formatCode>
                <c:ptCount val="8"/>
                <c:pt idx="0">
                  <c:v>66</c:v>
                </c:pt>
                <c:pt idx="1">
                  <c:v>84</c:v>
                </c:pt>
                <c:pt idx="2">
                  <c:v>109</c:v>
                </c:pt>
                <c:pt idx="3">
                  <c:v>86</c:v>
                </c:pt>
                <c:pt idx="4">
                  <c:v>102</c:v>
                </c:pt>
                <c:pt idx="5">
                  <c:v>41</c:v>
                </c:pt>
                <c:pt idx="6">
                  <c:v>81</c:v>
                </c:pt>
                <c:pt idx="7">
                  <c:v>77</c:v>
                </c:pt>
              </c:numCache>
            </c:numRef>
          </c:val>
          <c:extLst>
            <c:ext xmlns:c16="http://schemas.microsoft.com/office/drawing/2014/chart" uri="{C3380CC4-5D6E-409C-BE32-E72D297353CC}">
              <c16:uniqueId val="{0000001D-BD53-42CA-A2A6-9F21025B2EC2}"/>
            </c:ext>
          </c:extLst>
        </c:ser>
        <c:dLbls>
          <c:showLegendKey val="0"/>
          <c:showVal val="0"/>
          <c:showCatName val="0"/>
          <c:showSerName val="0"/>
          <c:showPercent val="0"/>
          <c:showBubbleSize val="0"/>
        </c:dLbls>
        <c:gapWidth val="4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20"/>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Inventory</c:v>
                </c:pt>
              </c:strCache>
            </c:strRef>
          </c:tx>
          <c:spPr>
            <a:solidFill>
              <a:schemeClr val="tx1">
                <a:lumMod val="65000"/>
                <a:lumOff val="35000"/>
              </a:schemeClr>
            </a:solidFill>
            <a:ln>
              <a:noFill/>
            </a:ln>
            <a:effectLst/>
          </c:spPr>
          <c:invertIfNegative val="0"/>
          <c:dPt>
            <c:idx val="0"/>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1-E607-4D03-BA8D-5ED33C5F7951}"/>
              </c:ext>
            </c:extLst>
          </c:dPt>
          <c:dPt>
            <c:idx val="1"/>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3-E607-4D03-BA8D-5ED33C5F7951}"/>
              </c:ext>
            </c:extLst>
          </c:dPt>
          <c:dPt>
            <c:idx val="2"/>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5-E607-4D03-BA8D-5ED33C5F7951}"/>
              </c:ext>
            </c:extLst>
          </c:dPt>
          <c:dPt>
            <c:idx val="3"/>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7-E607-4D03-BA8D-5ED33C5F7951}"/>
              </c:ext>
            </c:extLst>
          </c:dPt>
          <c:dPt>
            <c:idx val="4"/>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9-E607-4D03-BA8D-5ED33C5F7951}"/>
              </c:ext>
            </c:extLst>
          </c:dPt>
          <c:dPt>
            <c:idx val="5"/>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B-E607-4D03-BA8D-5ED33C5F7951}"/>
              </c:ext>
            </c:extLst>
          </c:dPt>
          <c:dPt>
            <c:idx val="6"/>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D-E607-4D03-BA8D-5ED33C5F7951}"/>
              </c:ext>
            </c:extLst>
          </c:dPt>
          <c:dPt>
            <c:idx val="7"/>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F-E607-4D03-BA8D-5ED33C5F7951}"/>
              </c:ext>
            </c:extLst>
          </c:dPt>
          <c:dPt>
            <c:idx val="8"/>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11-E607-4D03-BA8D-5ED33C5F7951}"/>
              </c:ext>
            </c:extLst>
          </c:dPt>
          <c:dPt>
            <c:idx val="9"/>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13-E607-4D03-BA8D-5ED33C5F7951}"/>
              </c:ext>
            </c:extLst>
          </c:dPt>
          <c:dPt>
            <c:idx val="10"/>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15-E607-4D03-BA8D-5ED33C5F7951}"/>
              </c:ext>
            </c:extLst>
          </c:dPt>
          <c:dPt>
            <c:idx val="11"/>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17-E607-4D03-BA8D-5ED33C5F7951}"/>
              </c:ext>
            </c:extLst>
          </c:dPt>
          <c:dPt>
            <c:idx val="12"/>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19-E607-4D03-BA8D-5ED33C5F7951}"/>
              </c:ext>
            </c:extLst>
          </c:dPt>
          <c:dPt>
            <c:idx val="13"/>
            <c:invertIfNegative val="0"/>
            <c:bubble3D val="0"/>
            <c:spPr>
              <a:solidFill>
                <a:schemeClr val="tx1">
                  <a:lumMod val="65000"/>
                  <a:lumOff val="35000"/>
                </a:schemeClr>
              </a:solidFill>
              <a:ln w="38100">
                <a:solidFill>
                  <a:srgbClr val="FF0000"/>
                </a:solidFill>
              </a:ln>
              <a:effectLst/>
            </c:spPr>
            <c:extLst>
              <c:ext xmlns:c16="http://schemas.microsoft.com/office/drawing/2014/chart" uri="{C3380CC4-5D6E-409C-BE32-E72D297353CC}">
                <c16:uniqueId val="{0000001B-E607-4D03-BA8D-5ED33C5F795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Accord</c:v>
                </c:pt>
                <c:pt idx="1">
                  <c:v>Civic</c:v>
                </c:pt>
                <c:pt idx="2">
                  <c:v>Fit</c:v>
                </c:pt>
                <c:pt idx="3">
                  <c:v>Insight</c:v>
                </c:pt>
                <c:pt idx="4">
                  <c:v>ILX</c:v>
                </c:pt>
                <c:pt idx="5">
                  <c:v>TLX</c:v>
                </c:pt>
                <c:pt idx="6">
                  <c:v>CR-V</c:v>
                </c:pt>
                <c:pt idx="7">
                  <c:v>HR-V</c:v>
                </c:pt>
                <c:pt idx="8">
                  <c:v>Odyssey</c:v>
                </c:pt>
                <c:pt idx="9">
                  <c:v>Passport</c:v>
                </c:pt>
                <c:pt idx="10">
                  <c:v>Pilot</c:v>
                </c:pt>
                <c:pt idx="11">
                  <c:v>Ridgeline</c:v>
                </c:pt>
                <c:pt idx="12">
                  <c:v>MDX</c:v>
                </c:pt>
                <c:pt idx="13">
                  <c:v>RDX</c:v>
                </c:pt>
              </c:strCache>
            </c:strRef>
          </c:cat>
          <c:val>
            <c:numRef>
              <c:f>Sheet1!$B$2:$B$15</c:f>
              <c:numCache>
                <c:formatCode>General</c:formatCode>
                <c:ptCount val="14"/>
                <c:pt idx="0">
                  <c:v>236</c:v>
                </c:pt>
                <c:pt idx="1">
                  <c:v>142</c:v>
                </c:pt>
                <c:pt idx="2">
                  <c:v>107</c:v>
                </c:pt>
                <c:pt idx="3">
                  <c:v>193</c:v>
                </c:pt>
                <c:pt idx="4">
                  <c:v>172</c:v>
                </c:pt>
                <c:pt idx="5">
                  <c:v>263</c:v>
                </c:pt>
                <c:pt idx="6">
                  <c:v>133</c:v>
                </c:pt>
                <c:pt idx="7">
                  <c:v>150</c:v>
                </c:pt>
                <c:pt idx="8">
                  <c:v>183</c:v>
                </c:pt>
                <c:pt idx="9">
                  <c:v>264</c:v>
                </c:pt>
                <c:pt idx="10">
                  <c:v>124</c:v>
                </c:pt>
                <c:pt idx="11">
                  <c:v>168</c:v>
                </c:pt>
                <c:pt idx="12">
                  <c:v>244</c:v>
                </c:pt>
                <c:pt idx="13">
                  <c:v>54</c:v>
                </c:pt>
              </c:numCache>
            </c:numRef>
          </c:val>
          <c:extLst>
            <c:ext xmlns:c16="http://schemas.microsoft.com/office/drawing/2014/chart" uri="{C3380CC4-5D6E-409C-BE32-E72D297353CC}">
              <c16:uniqueId val="{0000001C-E607-4D03-BA8D-5ED33C5F7951}"/>
            </c:ext>
          </c:extLst>
        </c:ser>
        <c:dLbls>
          <c:showLegendKey val="0"/>
          <c:showVal val="0"/>
          <c:showCatName val="0"/>
          <c:showSerName val="0"/>
          <c:showPercent val="0"/>
          <c:showBubbleSize val="0"/>
        </c:dLbls>
        <c:gapWidth val="4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28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Dec</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1-F315-42D6-9FF4-76A4518A778E}"/>
              </c:ext>
            </c:extLst>
          </c:dPt>
          <c:dPt>
            <c:idx val="1"/>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3-F315-42D6-9FF4-76A4518A778E}"/>
              </c:ext>
            </c:extLst>
          </c:dPt>
          <c:dPt>
            <c:idx val="2"/>
            <c:invertIfNegative val="0"/>
            <c:bubble3D val="0"/>
            <c:spPr>
              <a:solidFill>
                <a:schemeClr val="tx1">
                  <a:lumMod val="50000"/>
                  <a:lumOff val="50000"/>
                </a:schemeClr>
              </a:solidFill>
              <a:ln w="38100">
                <a:solidFill>
                  <a:srgbClr val="FF0000"/>
                </a:solidFill>
              </a:ln>
              <a:effectLst/>
            </c:spPr>
            <c:extLst>
              <c:ext xmlns:c16="http://schemas.microsoft.com/office/drawing/2014/chart" uri="{C3380CC4-5D6E-409C-BE32-E72D297353CC}">
                <c16:uniqueId val="{00000005-F315-42D6-9FF4-76A4518A778E}"/>
              </c:ext>
            </c:extLst>
          </c:dPt>
          <c:dPt>
            <c:idx val="3"/>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7-F315-42D6-9FF4-76A4518A778E}"/>
              </c:ext>
            </c:extLst>
          </c:dPt>
          <c:dPt>
            <c:idx val="4"/>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9-F315-42D6-9FF4-76A4518A778E}"/>
              </c:ext>
            </c:extLst>
          </c:dPt>
          <c:dPt>
            <c:idx val="5"/>
            <c:invertIfNegative val="0"/>
            <c:bubble3D val="0"/>
            <c:spPr>
              <a:solidFill>
                <a:schemeClr val="tx1">
                  <a:lumMod val="50000"/>
                  <a:lumOff val="50000"/>
                </a:schemeClr>
              </a:solidFill>
              <a:ln>
                <a:solidFill>
                  <a:schemeClr val="tx1"/>
                </a:solidFill>
              </a:ln>
              <a:effectLst/>
            </c:spPr>
            <c:extLst>
              <c:ext xmlns:c16="http://schemas.microsoft.com/office/drawing/2014/chart" uri="{C3380CC4-5D6E-409C-BE32-E72D297353CC}">
                <c16:uniqueId val="{0000000B-F315-42D6-9FF4-76A4518A778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Accord</c:v>
                </c:pt>
                <c:pt idx="1">
                  <c:v>Civic</c:v>
                </c:pt>
                <c:pt idx="2">
                  <c:v>Fit</c:v>
                </c:pt>
                <c:pt idx="3">
                  <c:v>Insight</c:v>
                </c:pt>
                <c:pt idx="4">
                  <c:v>ILX</c:v>
                </c:pt>
                <c:pt idx="5">
                  <c:v>TLX</c:v>
                </c:pt>
              </c:strCache>
            </c:strRef>
          </c:cat>
          <c:val>
            <c:numRef>
              <c:f>Sheet1!$B$2:$B$7</c:f>
              <c:numCache>
                <c:formatCode>General</c:formatCode>
                <c:ptCount val="6"/>
                <c:pt idx="0">
                  <c:v>174</c:v>
                </c:pt>
                <c:pt idx="1">
                  <c:v>124</c:v>
                </c:pt>
                <c:pt idx="2">
                  <c:v>29</c:v>
                </c:pt>
                <c:pt idx="3">
                  <c:v>157</c:v>
                </c:pt>
                <c:pt idx="4">
                  <c:v>102</c:v>
                </c:pt>
                <c:pt idx="5">
                  <c:v>206</c:v>
                </c:pt>
              </c:numCache>
            </c:numRef>
          </c:val>
          <c:extLst>
            <c:ext xmlns:c16="http://schemas.microsoft.com/office/drawing/2014/chart" uri="{C3380CC4-5D6E-409C-BE32-E72D297353CC}">
              <c16:uniqueId val="{0000000C-F315-42D6-9FF4-76A4518A778E}"/>
            </c:ext>
          </c:extLst>
        </c:ser>
        <c:ser>
          <c:idx val="1"/>
          <c:order val="1"/>
          <c:tx>
            <c:strRef>
              <c:f>Sheet1!$C$1</c:f>
              <c:strCache>
                <c:ptCount val="1"/>
                <c:pt idx="0">
                  <c:v>Jan</c:v>
                </c:pt>
              </c:strCache>
            </c:strRef>
          </c:tx>
          <c:spPr>
            <a:solidFill>
              <a:schemeClr val="tx1">
                <a:lumMod val="75000"/>
                <a:lumOff val="25000"/>
              </a:schemeClr>
            </a:solidFill>
            <a:ln>
              <a:noFill/>
            </a:ln>
            <a:effectLst/>
          </c:spPr>
          <c:invertIfNegative val="0"/>
          <c:dPt>
            <c:idx val="0"/>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0E-F315-42D6-9FF4-76A4518A778E}"/>
              </c:ext>
            </c:extLst>
          </c:dPt>
          <c:dPt>
            <c:idx val="1"/>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0-F315-42D6-9FF4-76A4518A778E}"/>
              </c:ext>
            </c:extLst>
          </c:dPt>
          <c:dPt>
            <c:idx val="2"/>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2-F315-42D6-9FF4-76A4518A778E}"/>
              </c:ext>
            </c:extLst>
          </c:dPt>
          <c:dPt>
            <c:idx val="3"/>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4-F315-42D6-9FF4-76A4518A778E}"/>
              </c:ext>
            </c:extLst>
          </c:dPt>
          <c:dPt>
            <c:idx val="4"/>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6-F315-42D6-9FF4-76A4518A778E}"/>
              </c:ext>
            </c:extLst>
          </c:dPt>
          <c:dPt>
            <c:idx val="5"/>
            <c:invertIfNegative val="0"/>
            <c:bubble3D val="0"/>
            <c:spPr>
              <a:solidFill>
                <a:schemeClr val="tx1">
                  <a:lumMod val="75000"/>
                  <a:lumOff val="25000"/>
                </a:schemeClr>
              </a:solidFill>
              <a:ln>
                <a:solidFill>
                  <a:schemeClr val="tx1"/>
                </a:solidFill>
              </a:ln>
              <a:effectLst/>
            </c:spPr>
            <c:extLst>
              <c:ext xmlns:c16="http://schemas.microsoft.com/office/drawing/2014/chart" uri="{C3380CC4-5D6E-409C-BE32-E72D297353CC}">
                <c16:uniqueId val="{00000018-F315-42D6-9FF4-76A4518A778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Accord</c:v>
                </c:pt>
                <c:pt idx="1">
                  <c:v>Civic</c:v>
                </c:pt>
                <c:pt idx="2">
                  <c:v>Fit</c:v>
                </c:pt>
                <c:pt idx="3">
                  <c:v>Insight</c:v>
                </c:pt>
                <c:pt idx="4">
                  <c:v>ILX</c:v>
                </c:pt>
                <c:pt idx="5">
                  <c:v>TLX</c:v>
                </c:pt>
              </c:strCache>
            </c:strRef>
          </c:cat>
          <c:val>
            <c:numRef>
              <c:f>Sheet1!$C$2:$C$7</c:f>
              <c:numCache>
                <c:formatCode>General</c:formatCode>
                <c:ptCount val="6"/>
                <c:pt idx="0">
                  <c:v>236</c:v>
                </c:pt>
                <c:pt idx="1">
                  <c:v>142</c:v>
                </c:pt>
                <c:pt idx="2">
                  <c:v>107</c:v>
                </c:pt>
                <c:pt idx="3">
                  <c:v>193</c:v>
                </c:pt>
                <c:pt idx="4">
                  <c:v>172</c:v>
                </c:pt>
                <c:pt idx="5">
                  <c:v>263</c:v>
                </c:pt>
              </c:numCache>
            </c:numRef>
          </c:val>
          <c:extLst>
            <c:ext xmlns:c16="http://schemas.microsoft.com/office/drawing/2014/chart" uri="{C3380CC4-5D6E-409C-BE32-E72D297353CC}">
              <c16:uniqueId val="{00000019-F315-42D6-9FF4-76A4518A778E}"/>
            </c:ext>
          </c:extLst>
        </c:ser>
        <c:dLbls>
          <c:showLegendKey val="0"/>
          <c:showVal val="0"/>
          <c:showCatName val="0"/>
          <c:showSerName val="0"/>
          <c:showPercent val="0"/>
          <c:showBubbleSize val="0"/>
        </c:dLbls>
        <c:gapWidth val="10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28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20"/>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Dec</c:v>
                </c:pt>
              </c:strCache>
            </c:strRef>
          </c:tx>
          <c:spPr>
            <a:solidFill>
              <a:schemeClr val="tx1">
                <a:lumMod val="50000"/>
                <a:lumOff val="50000"/>
              </a:schemeClr>
            </a:solidFill>
            <a:ln w="9525">
              <a:solidFill>
                <a:schemeClr val="tx1"/>
              </a:solidFill>
            </a:ln>
            <a:effectLst/>
          </c:spPr>
          <c:invertIfNegative val="0"/>
          <c:dPt>
            <c:idx val="0"/>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1-BED6-4B36-BDA2-DE850D03C7D2}"/>
              </c:ext>
            </c:extLst>
          </c:dPt>
          <c:dPt>
            <c:idx val="1"/>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3-BED6-4B36-BDA2-DE850D03C7D2}"/>
              </c:ext>
            </c:extLst>
          </c:dPt>
          <c:dPt>
            <c:idx val="2"/>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5-BED6-4B36-BDA2-DE850D03C7D2}"/>
              </c:ext>
            </c:extLst>
          </c:dPt>
          <c:dPt>
            <c:idx val="3"/>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7-BED6-4B36-BDA2-DE850D03C7D2}"/>
              </c:ext>
            </c:extLst>
          </c:dPt>
          <c:dPt>
            <c:idx val="4"/>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9-BED6-4B36-BDA2-DE850D03C7D2}"/>
              </c:ext>
            </c:extLst>
          </c:dPt>
          <c:dPt>
            <c:idx val="5"/>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B-BED6-4B36-BDA2-DE850D03C7D2}"/>
              </c:ext>
            </c:extLst>
          </c:dPt>
          <c:dPt>
            <c:idx val="6"/>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D-BED6-4B36-BDA2-DE850D03C7D2}"/>
              </c:ext>
            </c:extLst>
          </c:dPt>
          <c:dPt>
            <c:idx val="7"/>
            <c:invertIfNegative val="0"/>
            <c:bubble3D val="0"/>
            <c:spPr>
              <a:solidFill>
                <a:schemeClr val="tx1">
                  <a:lumMod val="50000"/>
                  <a:lumOff val="50000"/>
                </a:schemeClr>
              </a:solidFill>
              <a:ln w="38100">
                <a:solidFill>
                  <a:srgbClr val="FF0000"/>
                </a:solidFill>
              </a:ln>
              <a:effectLst/>
            </c:spPr>
            <c:extLst>
              <c:ext xmlns:c16="http://schemas.microsoft.com/office/drawing/2014/chart" uri="{C3380CC4-5D6E-409C-BE32-E72D297353CC}">
                <c16:uniqueId val="{0000000F-BED6-4B36-BDA2-DE850D03C7D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CR-V</c:v>
                </c:pt>
                <c:pt idx="1">
                  <c:v>HR-V</c:v>
                </c:pt>
                <c:pt idx="2">
                  <c:v>Odyssey</c:v>
                </c:pt>
                <c:pt idx="3">
                  <c:v>Passport</c:v>
                </c:pt>
                <c:pt idx="4">
                  <c:v>Pilot</c:v>
                </c:pt>
                <c:pt idx="5">
                  <c:v>Ridgeline</c:v>
                </c:pt>
                <c:pt idx="6">
                  <c:v>MDX</c:v>
                </c:pt>
                <c:pt idx="7">
                  <c:v>RDX</c:v>
                </c:pt>
              </c:strCache>
            </c:strRef>
          </c:cat>
          <c:val>
            <c:numRef>
              <c:f>Sheet1!$B$2:$B$9</c:f>
              <c:numCache>
                <c:formatCode>General</c:formatCode>
                <c:ptCount val="8"/>
                <c:pt idx="0">
                  <c:v>86</c:v>
                </c:pt>
                <c:pt idx="1">
                  <c:v>104</c:v>
                </c:pt>
                <c:pt idx="2">
                  <c:v>139</c:v>
                </c:pt>
                <c:pt idx="3">
                  <c:v>210</c:v>
                </c:pt>
                <c:pt idx="4">
                  <c:v>110</c:v>
                </c:pt>
                <c:pt idx="5">
                  <c:v>136</c:v>
                </c:pt>
                <c:pt idx="6">
                  <c:v>181</c:v>
                </c:pt>
                <c:pt idx="7">
                  <c:v>33</c:v>
                </c:pt>
              </c:numCache>
            </c:numRef>
          </c:val>
          <c:extLst>
            <c:ext xmlns:c16="http://schemas.microsoft.com/office/drawing/2014/chart" uri="{C3380CC4-5D6E-409C-BE32-E72D297353CC}">
              <c16:uniqueId val="{00000010-BED6-4B36-BDA2-DE850D03C7D2}"/>
            </c:ext>
          </c:extLst>
        </c:ser>
        <c:ser>
          <c:idx val="1"/>
          <c:order val="1"/>
          <c:tx>
            <c:strRef>
              <c:f>Sheet1!$C$1</c:f>
              <c:strCache>
                <c:ptCount val="1"/>
                <c:pt idx="0">
                  <c:v>Jan</c:v>
                </c:pt>
              </c:strCache>
            </c:strRef>
          </c:tx>
          <c:spPr>
            <a:solidFill>
              <a:schemeClr val="tx1">
                <a:lumMod val="75000"/>
                <a:lumOff val="25000"/>
              </a:schemeClr>
            </a:solidFill>
            <a:ln w="9525">
              <a:solidFill>
                <a:schemeClr val="tx1"/>
              </a:solidFill>
            </a:ln>
            <a:effectLst/>
          </c:spPr>
          <c:invertIfNegative val="0"/>
          <c:dPt>
            <c:idx val="0"/>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2-BED6-4B36-BDA2-DE850D03C7D2}"/>
              </c:ext>
            </c:extLst>
          </c:dPt>
          <c:dPt>
            <c:idx val="1"/>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4-BED6-4B36-BDA2-DE850D03C7D2}"/>
              </c:ext>
            </c:extLst>
          </c:dPt>
          <c:dPt>
            <c:idx val="2"/>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6-BED6-4B36-BDA2-DE850D03C7D2}"/>
              </c:ext>
            </c:extLst>
          </c:dPt>
          <c:dPt>
            <c:idx val="3"/>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8-BED6-4B36-BDA2-DE850D03C7D2}"/>
              </c:ext>
            </c:extLst>
          </c:dPt>
          <c:dPt>
            <c:idx val="4"/>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A-BED6-4B36-BDA2-DE850D03C7D2}"/>
              </c:ext>
            </c:extLst>
          </c:dPt>
          <c:dPt>
            <c:idx val="5"/>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C-BED6-4B36-BDA2-DE850D03C7D2}"/>
              </c:ext>
            </c:extLst>
          </c:dPt>
          <c:dPt>
            <c:idx val="6"/>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E-BED6-4B36-BDA2-DE850D03C7D2}"/>
              </c:ext>
            </c:extLst>
          </c:dPt>
          <c:dPt>
            <c:idx val="7"/>
            <c:invertIfNegative val="0"/>
            <c:bubble3D val="0"/>
            <c:spPr>
              <a:solidFill>
                <a:schemeClr val="tx1">
                  <a:lumMod val="75000"/>
                  <a:lumOff val="25000"/>
                </a:schemeClr>
              </a:solidFill>
              <a:ln w="38100">
                <a:solidFill>
                  <a:srgbClr val="FF0000"/>
                </a:solidFill>
              </a:ln>
              <a:effectLst/>
            </c:spPr>
            <c:extLst>
              <c:ext xmlns:c16="http://schemas.microsoft.com/office/drawing/2014/chart" uri="{C3380CC4-5D6E-409C-BE32-E72D297353CC}">
                <c16:uniqueId val="{00000020-BED6-4B36-BDA2-DE850D03C7D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CR-V</c:v>
                </c:pt>
                <c:pt idx="1">
                  <c:v>HR-V</c:v>
                </c:pt>
                <c:pt idx="2">
                  <c:v>Odyssey</c:v>
                </c:pt>
                <c:pt idx="3">
                  <c:v>Passport</c:v>
                </c:pt>
                <c:pt idx="4">
                  <c:v>Pilot</c:v>
                </c:pt>
                <c:pt idx="5">
                  <c:v>Ridgeline</c:v>
                </c:pt>
                <c:pt idx="6">
                  <c:v>MDX</c:v>
                </c:pt>
                <c:pt idx="7">
                  <c:v>RDX</c:v>
                </c:pt>
              </c:strCache>
            </c:strRef>
          </c:cat>
          <c:val>
            <c:numRef>
              <c:f>Sheet1!$C$2:$C$9</c:f>
              <c:numCache>
                <c:formatCode>General</c:formatCode>
                <c:ptCount val="8"/>
                <c:pt idx="0">
                  <c:v>133</c:v>
                </c:pt>
                <c:pt idx="1">
                  <c:v>150</c:v>
                </c:pt>
                <c:pt idx="2">
                  <c:v>183</c:v>
                </c:pt>
                <c:pt idx="3">
                  <c:v>264</c:v>
                </c:pt>
                <c:pt idx="4">
                  <c:v>124</c:v>
                </c:pt>
                <c:pt idx="5">
                  <c:v>168</c:v>
                </c:pt>
                <c:pt idx="6">
                  <c:v>244</c:v>
                </c:pt>
                <c:pt idx="7">
                  <c:v>54</c:v>
                </c:pt>
              </c:numCache>
            </c:numRef>
          </c:val>
          <c:extLst>
            <c:ext xmlns:c16="http://schemas.microsoft.com/office/drawing/2014/chart" uri="{C3380CC4-5D6E-409C-BE32-E72D297353CC}">
              <c16:uniqueId val="{00000021-BED6-4B36-BDA2-DE850D03C7D2}"/>
            </c:ext>
          </c:extLst>
        </c:ser>
        <c:dLbls>
          <c:showLegendKey val="0"/>
          <c:showVal val="0"/>
          <c:showCatName val="0"/>
          <c:showSerName val="0"/>
          <c:showPercent val="0"/>
          <c:showBubbleSize val="0"/>
        </c:dLbls>
        <c:gapWidth val="4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28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20"/>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1082" tIns="45541" rIns="91082" bIns="45541"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57358"/>
          </a:xfrm>
          <a:prstGeom prst="rect">
            <a:avLst/>
          </a:prstGeom>
        </p:spPr>
        <p:txBody>
          <a:bodyPr vert="horz" lIns="91082" tIns="45541" rIns="91082" bIns="45541" rtlCol="0"/>
          <a:lstStyle>
            <a:lvl1pPr algn="r">
              <a:defRPr sz="1200"/>
            </a:lvl1pPr>
          </a:lstStyle>
          <a:p>
            <a:fld id="{1BF9E511-A341-4D9E-B9CF-6BC341085AFA}" type="datetimeFigureOut">
              <a:rPr lang="en-US" smtClean="0"/>
              <a:pPr/>
              <a:t>2/10/2020</a:t>
            </a:fld>
            <a:endParaRPr lang="en-US"/>
          </a:p>
        </p:txBody>
      </p:sp>
      <p:sp>
        <p:nvSpPr>
          <p:cNvPr id="4" name="Footer Placeholder 3"/>
          <p:cNvSpPr>
            <a:spLocks noGrp="1"/>
          </p:cNvSpPr>
          <p:nvPr>
            <p:ph type="ftr" sz="quarter" idx="2"/>
          </p:nvPr>
        </p:nvSpPr>
        <p:spPr>
          <a:xfrm>
            <a:off x="0" y="8685071"/>
            <a:ext cx="2971592" cy="457358"/>
          </a:xfrm>
          <a:prstGeom prst="rect">
            <a:avLst/>
          </a:prstGeom>
        </p:spPr>
        <p:txBody>
          <a:bodyPr vert="horz" lIns="91082" tIns="45541" rIns="91082" bIns="45541"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685071"/>
            <a:ext cx="2971592" cy="457358"/>
          </a:xfrm>
          <a:prstGeom prst="rect">
            <a:avLst/>
          </a:prstGeom>
        </p:spPr>
        <p:txBody>
          <a:bodyPr vert="horz" lIns="91082" tIns="45541" rIns="91082" bIns="45541" rtlCol="0" anchor="b"/>
          <a:lstStyle>
            <a:lvl1pPr algn="r">
              <a:defRPr sz="1200"/>
            </a:lvl1pPr>
          </a:lstStyle>
          <a:p>
            <a:fld id="{433C47CF-4E2E-4B90-8C3A-5B12BA0BA5F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592" cy="457358"/>
          </a:xfrm>
          <a:prstGeom prst="rect">
            <a:avLst/>
          </a:prstGeom>
          <a:noFill/>
          <a:ln w="9525">
            <a:noFill/>
            <a:miter lim="800000"/>
            <a:headEnd/>
            <a:tailEnd/>
          </a:ln>
        </p:spPr>
        <p:txBody>
          <a:bodyPr vert="horz" wrap="square" lIns="90999" tIns="45498" rIns="90999" bIns="45498" numCol="1" anchor="t" anchorCtr="0" compatLnSpc="1">
            <a:prstTxWarp prst="textNoShape">
              <a:avLst/>
            </a:prstTxWarp>
          </a:bodyPr>
          <a:lstStyle>
            <a:lvl1pPr defTabSz="910467">
              <a:defRPr sz="1200" b="0"/>
            </a:lvl1pPr>
          </a:lstStyle>
          <a:p>
            <a:pPr>
              <a:defRPr/>
            </a:pPr>
            <a:endParaRPr lang="en-US"/>
          </a:p>
        </p:txBody>
      </p:sp>
      <p:sp>
        <p:nvSpPr>
          <p:cNvPr id="33795" name="Rectangle 3"/>
          <p:cNvSpPr>
            <a:spLocks noGrp="1" noChangeArrowheads="1"/>
          </p:cNvSpPr>
          <p:nvPr>
            <p:ph type="dt" idx="1"/>
          </p:nvPr>
        </p:nvSpPr>
        <p:spPr bwMode="auto">
          <a:xfrm>
            <a:off x="3884842" y="0"/>
            <a:ext cx="2971592" cy="457358"/>
          </a:xfrm>
          <a:prstGeom prst="rect">
            <a:avLst/>
          </a:prstGeom>
          <a:noFill/>
          <a:ln w="9525">
            <a:noFill/>
            <a:miter lim="800000"/>
            <a:headEnd/>
            <a:tailEnd/>
          </a:ln>
        </p:spPr>
        <p:txBody>
          <a:bodyPr vert="horz" wrap="square" lIns="90999" tIns="45498" rIns="90999" bIns="45498" numCol="1" anchor="t" anchorCtr="0" compatLnSpc="1">
            <a:prstTxWarp prst="textNoShape">
              <a:avLst/>
            </a:prstTxWarp>
          </a:bodyPr>
          <a:lstStyle>
            <a:lvl1pPr algn="r" defTabSz="910467">
              <a:defRPr sz="1200" b="0"/>
            </a:lvl1pPr>
          </a:lstStyle>
          <a:p>
            <a:pPr>
              <a:defRPr/>
            </a:pPr>
            <a:endParaRPr lang="en-US"/>
          </a:p>
        </p:txBody>
      </p:sp>
      <p:sp>
        <p:nvSpPr>
          <p:cNvPr id="25604" name="Rectangle 4"/>
          <p:cNvSpPr>
            <a:spLocks noGrp="1" noRot="1" noChangeAspect="1" noChangeArrowheads="1" noTextEdit="1"/>
          </p:cNvSpPr>
          <p:nvPr>
            <p:ph type="sldImg" idx="2"/>
          </p:nvPr>
        </p:nvSpPr>
        <p:spPr bwMode="auto">
          <a:xfrm>
            <a:off x="382588" y="684213"/>
            <a:ext cx="6094412"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6114" y="4344109"/>
            <a:ext cx="5485774" cy="4114643"/>
          </a:xfrm>
          <a:prstGeom prst="rect">
            <a:avLst/>
          </a:prstGeom>
          <a:noFill/>
          <a:ln w="9525">
            <a:noFill/>
            <a:miter lim="800000"/>
            <a:headEnd/>
            <a:tailEnd/>
          </a:ln>
        </p:spPr>
        <p:txBody>
          <a:bodyPr vert="horz" wrap="square" lIns="90999" tIns="45498" rIns="90999" bIns="454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071"/>
            <a:ext cx="2971592" cy="457358"/>
          </a:xfrm>
          <a:prstGeom prst="rect">
            <a:avLst/>
          </a:prstGeom>
          <a:noFill/>
          <a:ln w="9525">
            <a:noFill/>
            <a:miter lim="800000"/>
            <a:headEnd/>
            <a:tailEnd/>
          </a:ln>
        </p:spPr>
        <p:txBody>
          <a:bodyPr vert="horz" wrap="square" lIns="90999" tIns="45498" rIns="90999" bIns="45498" numCol="1" anchor="b" anchorCtr="0" compatLnSpc="1">
            <a:prstTxWarp prst="textNoShape">
              <a:avLst/>
            </a:prstTxWarp>
          </a:bodyPr>
          <a:lstStyle>
            <a:lvl1pPr defTabSz="910467">
              <a:defRPr sz="1200" b="0"/>
            </a:lvl1pPr>
          </a:lstStyle>
          <a:p>
            <a:pPr>
              <a:defRPr/>
            </a:pPr>
            <a:endParaRPr lang="en-US"/>
          </a:p>
        </p:txBody>
      </p:sp>
      <p:sp>
        <p:nvSpPr>
          <p:cNvPr id="33799" name="Rectangle 7"/>
          <p:cNvSpPr>
            <a:spLocks noGrp="1" noChangeArrowheads="1"/>
          </p:cNvSpPr>
          <p:nvPr>
            <p:ph type="sldNum" sz="quarter" idx="5"/>
          </p:nvPr>
        </p:nvSpPr>
        <p:spPr bwMode="auto">
          <a:xfrm>
            <a:off x="3884842" y="8685071"/>
            <a:ext cx="2971592" cy="457358"/>
          </a:xfrm>
          <a:prstGeom prst="rect">
            <a:avLst/>
          </a:prstGeom>
          <a:noFill/>
          <a:ln w="9525">
            <a:noFill/>
            <a:miter lim="800000"/>
            <a:headEnd/>
            <a:tailEnd/>
          </a:ln>
        </p:spPr>
        <p:txBody>
          <a:bodyPr vert="horz" wrap="square" lIns="90999" tIns="45498" rIns="90999" bIns="45498" numCol="1" anchor="b" anchorCtr="0" compatLnSpc="1">
            <a:prstTxWarp prst="textNoShape">
              <a:avLst/>
            </a:prstTxWarp>
          </a:bodyPr>
          <a:lstStyle>
            <a:lvl1pPr algn="r" defTabSz="910467">
              <a:defRPr sz="1200" b="0"/>
            </a:lvl1pPr>
          </a:lstStyle>
          <a:p>
            <a:pPr>
              <a:defRPr/>
            </a:pPr>
            <a:fld id="{2F334CA9-AB3D-44D8-872A-5FB05686A8F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334CA9-AB3D-44D8-872A-5FB05686A8FB}" type="slidenum">
              <a:rPr lang="en-US" smtClean="0"/>
              <a:pPr>
                <a:defRPr/>
              </a:pPr>
              <a:t>1</a:t>
            </a:fld>
            <a:endParaRPr lang="en-US" dirty="0"/>
          </a:p>
        </p:txBody>
      </p:sp>
    </p:spTree>
    <p:extLst>
      <p:ext uri="{BB962C8B-B14F-4D97-AF65-F5344CB8AC3E}">
        <p14:creationId xmlns:p14="http://schemas.microsoft.com/office/powerpoint/2010/main" val="805644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pPr marL="0" marR="0" lvl="0" indent="0" algn="r" defTabSz="907630" rtl="0" eaLnBrk="1" fontAlgn="base" latinLnBrk="0" hangingPunct="1">
              <a:lnSpc>
                <a:spcPct val="100000"/>
              </a:lnSpc>
              <a:spcBef>
                <a:spcPct val="0"/>
              </a:spcBef>
              <a:spcAft>
                <a:spcPct val="0"/>
              </a:spcAft>
              <a:buClrTx/>
              <a:buSzTx/>
              <a:buFontTx/>
              <a:buNone/>
              <a:tabLst/>
              <a:defRPr/>
            </a:pPr>
            <a:fld id="{DB879468-A028-413F-B0B4-0F9B66E01CE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763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smtClean="0">
              <a:ln>
                <a:noFill/>
              </a:ln>
              <a:solidFill>
                <a:prstClr val="black"/>
              </a:solidFill>
              <a:effectLst/>
              <a:uLnTx/>
              <a:uFillTx/>
              <a:latin typeface="Arial" charset="0"/>
              <a:ea typeface="+mn-ea"/>
              <a:cs typeface="+mn-cs"/>
            </a:endParaRPr>
          </a:p>
        </p:txBody>
      </p:sp>
      <p:sp>
        <p:nvSpPr>
          <p:cNvPr id="157698" name="Rectangle 2"/>
          <p:cNvSpPr>
            <a:spLocks noGrp="1" noRot="1" noChangeAspect="1" noChangeArrowheads="1" noTextEdit="1"/>
          </p:cNvSpPr>
          <p:nvPr>
            <p:ph type="sldImg"/>
          </p:nvPr>
        </p:nvSpPr>
        <p:spPr>
          <a:xfrm>
            <a:off x="382588" y="684213"/>
            <a:ext cx="6094412" cy="3429000"/>
          </a:xfrm>
          <a:ln/>
        </p:spPr>
      </p:sp>
      <p:sp>
        <p:nvSpPr>
          <p:cNvPr id="157699" name="Rectangle 3"/>
          <p:cNvSpPr>
            <a:spLocks noGrp="1" noChangeArrowheads="1"/>
          </p:cNvSpPr>
          <p:nvPr>
            <p:ph type="body" idx="1"/>
          </p:nvPr>
        </p:nvSpPr>
        <p:spPr>
          <a:noFill/>
          <a:ln/>
        </p:spPr>
        <p:txBody>
          <a:bodyPr/>
          <a:lstStyle/>
          <a:p>
            <a:pPr marL="105943" indent="-105943">
              <a:buFontTx/>
              <a:buChar char="•"/>
            </a:pPr>
            <a:endParaRPr lang="en-US" dirty="0" smtClean="0"/>
          </a:p>
          <a:p>
            <a:pPr marL="105943" indent="-105943">
              <a:buFontTx/>
              <a:buChar char="•"/>
            </a:pPr>
            <a:endParaRPr lang="en-US" dirty="0" smtClean="0"/>
          </a:p>
        </p:txBody>
      </p:sp>
    </p:spTree>
    <p:extLst>
      <p:ext uri="{BB962C8B-B14F-4D97-AF65-F5344CB8AC3E}">
        <p14:creationId xmlns:p14="http://schemas.microsoft.com/office/powerpoint/2010/main" val="3163388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pPr marL="0" marR="0" lvl="0" indent="0" algn="r" defTabSz="907630" rtl="0" eaLnBrk="1" fontAlgn="base" latinLnBrk="0" hangingPunct="1">
              <a:lnSpc>
                <a:spcPct val="100000"/>
              </a:lnSpc>
              <a:spcBef>
                <a:spcPct val="0"/>
              </a:spcBef>
              <a:spcAft>
                <a:spcPct val="0"/>
              </a:spcAft>
              <a:buClrTx/>
              <a:buSzTx/>
              <a:buFontTx/>
              <a:buNone/>
              <a:tabLst/>
              <a:defRPr/>
            </a:pPr>
            <a:fld id="{9651A9D9-888A-4B3E-A459-41335905F28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763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smtClean="0">
              <a:ln>
                <a:noFill/>
              </a:ln>
              <a:solidFill>
                <a:prstClr val="black"/>
              </a:solidFill>
              <a:effectLst/>
              <a:uLnTx/>
              <a:uFillTx/>
              <a:latin typeface="Arial" charset="0"/>
              <a:ea typeface="+mn-ea"/>
              <a:cs typeface="+mn-cs"/>
            </a:endParaRPr>
          </a:p>
        </p:txBody>
      </p:sp>
      <p:sp>
        <p:nvSpPr>
          <p:cNvPr id="159746" name="Rectangle 2"/>
          <p:cNvSpPr>
            <a:spLocks noGrp="1" noRot="1" noChangeAspect="1" noChangeArrowheads="1" noTextEdit="1"/>
          </p:cNvSpPr>
          <p:nvPr>
            <p:ph type="sldImg"/>
          </p:nvPr>
        </p:nvSpPr>
        <p:spPr>
          <a:xfrm>
            <a:off x="382588" y="684213"/>
            <a:ext cx="6094412" cy="3429000"/>
          </a:xfrm>
          <a:ln/>
        </p:spPr>
      </p:sp>
      <p:sp>
        <p:nvSpPr>
          <p:cNvPr id="159747" name="Rectangle 3"/>
          <p:cNvSpPr>
            <a:spLocks noGrp="1" noChangeArrowheads="1"/>
          </p:cNvSpPr>
          <p:nvPr>
            <p:ph type="body" idx="1"/>
          </p:nvPr>
        </p:nvSpPr>
        <p:spPr>
          <a:noFill/>
          <a:ln/>
        </p:spPr>
        <p:txBody>
          <a:bodyPr/>
          <a:lstStyle/>
          <a:p>
            <a:pPr marL="161286" indent="-161286">
              <a:buFontTx/>
              <a:buChar char="•"/>
            </a:pPr>
            <a:endParaRPr lang="en-US" dirty="0" smtClean="0"/>
          </a:p>
        </p:txBody>
      </p:sp>
    </p:spTree>
    <p:extLst>
      <p:ext uri="{BB962C8B-B14F-4D97-AF65-F5344CB8AC3E}">
        <p14:creationId xmlns:p14="http://schemas.microsoft.com/office/powerpoint/2010/main" val="246214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xfrm>
            <a:off x="382588" y="684213"/>
            <a:ext cx="6094412" cy="3429000"/>
          </a:xfrm>
          <a:ln/>
        </p:spPr>
      </p:sp>
      <p:sp>
        <p:nvSpPr>
          <p:cNvPr id="87042" name="Rectangle 3"/>
          <p:cNvSpPr>
            <a:spLocks noGrp="1" noChangeArrowheads="1"/>
          </p:cNvSpPr>
          <p:nvPr>
            <p:ph type="body" idx="1"/>
          </p:nvPr>
        </p:nvSpPr>
        <p:spPr>
          <a:noFill/>
          <a:ln/>
        </p:spPr>
        <p:txBody>
          <a:bodyPr/>
          <a:lstStyle/>
          <a:p>
            <a:pPr marL="162865" indent="-162865"/>
            <a:endParaRPr lang="en-US" dirty="0" smtClean="0"/>
          </a:p>
        </p:txBody>
      </p:sp>
    </p:spTree>
    <p:extLst>
      <p:ext uri="{BB962C8B-B14F-4D97-AF65-F5344CB8AC3E}">
        <p14:creationId xmlns:p14="http://schemas.microsoft.com/office/powerpoint/2010/main" val="271152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0467" rtl="0" eaLnBrk="1" fontAlgn="base" latinLnBrk="0" hangingPunct="1">
              <a:lnSpc>
                <a:spcPct val="100000"/>
              </a:lnSpc>
              <a:spcBef>
                <a:spcPct val="0"/>
              </a:spcBef>
              <a:spcAft>
                <a:spcPct val="0"/>
              </a:spcAft>
              <a:buClrTx/>
              <a:buSzTx/>
              <a:buFontTx/>
              <a:buNone/>
              <a:tabLst/>
              <a:defRPr/>
            </a:pPr>
            <a:fld id="{2F334CA9-AB3D-44D8-872A-5FB05686A8F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0467"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2754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pPr marL="0" marR="0" lvl="0" indent="0" algn="r" defTabSz="907630" rtl="0" eaLnBrk="1" fontAlgn="base" latinLnBrk="0" hangingPunct="1">
              <a:lnSpc>
                <a:spcPct val="100000"/>
              </a:lnSpc>
              <a:spcBef>
                <a:spcPct val="0"/>
              </a:spcBef>
              <a:spcAft>
                <a:spcPct val="0"/>
              </a:spcAft>
              <a:buClrTx/>
              <a:buSzTx/>
              <a:buFontTx/>
              <a:buNone/>
              <a:tabLst/>
              <a:defRPr/>
            </a:pPr>
            <a:fld id="{DB879468-A028-413F-B0B4-0F9B66E01CE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763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smtClean="0">
              <a:ln>
                <a:noFill/>
              </a:ln>
              <a:solidFill>
                <a:prstClr val="black"/>
              </a:solidFill>
              <a:effectLst/>
              <a:uLnTx/>
              <a:uFillTx/>
              <a:latin typeface="Arial" charset="0"/>
              <a:ea typeface="+mn-ea"/>
              <a:cs typeface="+mn-cs"/>
            </a:endParaRPr>
          </a:p>
        </p:txBody>
      </p:sp>
      <p:sp>
        <p:nvSpPr>
          <p:cNvPr id="157698" name="Rectangle 2"/>
          <p:cNvSpPr>
            <a:spLocks noGrp="1" noRot="1" noChangeAspect="1" noChangeArrowheads="1" noTextEdit="1"/>
          </p:cNvSpPr>
          <p:nvPr>
            <p:ph type="sldImg"/>
          </p:nvPr>
        </p:nvSpPr>
        <p:spPr>
          <a:xfrm>
            <a:off x="382588" y="684213"/>
            <a:ext cx="6094412" cy="3429000"/>
          </a:xfrm>
          <a:ln/>
        </p:spPr>
      </p:sp>
      <p:sp>
        <p:nvSpPr>
          <p:cNvPr id="157699" name="Rectangle 3"/>
          <p:cNvSpPr>
            <a:spLocks noGrp="1" noChangeArrowheads="1"/>
          </p:cNvSpPr>
          <p:nvPr>
            <p:ph type="body" idx="1"/>
          </p:nvPr>
        </p:nvSpPr>
        <p:spPr>
          <a:noFill/>
          <a:ln/>
        </p:spPr>
        <p:txBody>
          <a:bodyPr/>
          <a:lstStyle/>
          <a:p>
            <a:pPr marL="105943" indent="-105943">
              <a:buFontTx/>
              <a:buChar char="•"/>
            </a:pPr>
            <a:endParaRPr lang="en-US" dirty="0" smtClean="0"/>
          </a:p>
          <a:p>
            <a:pPr marL="105943" indent="-105943">
              <a:buFontTx/>
              <a:buChar char="•"/>
            </a:pPr>
            <a:endParaRPr lang="en-US" dirty="0" smtClean="0"/>
          </a:p>
        </p:txBody>
      </p:sp>
    </p:spTree>
    <p:extLst>
      <p:ext uri="{BB962C8B-B14F-4D97-AF65-F5344CB8AC3E}">
        <p14:creationId xmlns:p14="http://schemas.microsoft.com/office/powerpoint/2010/main" val="20171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pPr marL="0" marR="0" lvl="0" indent="0" algn="r" defTabSz="907630" rtl="0" eaLnBrk="1" fontAlgn="base" latinLnBrk="0" hangingPunct="1">
              <a:lnSpc>
                <a:spcPct val="100000"/>
              </a:lnSpc>
              <a:spcBef>
                <a:spcPct val="0"/>
              </a:spcBef>
              <a:spcAft>
                <a:spcPct val="0"/>
              </a:spcAft>
              <a:buClrTx/>
              <a:buSzTx/>
              <a:buFontTx/>
              <a:buNone/>
              <a:tabLst/>
              <a:defRPr/>
            </a:pPr>
            <a:fld id="{9651A9D9-888A-4B3E-A459-41335905F28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763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smtClean="0">
              <a:ln>
                <a:noFill/>
              </a:ln>
              <a:solidFill>
                <a:prstClr val="black"/>
              </a:solidFill>
              <a:effectLst/>
              <a:uLnTx/>
              <a:uFillTx/>
              <a:latin typeface="Arial" charset="0"/>
              <a:ea typeface="+mn-ea"/>
              <a:cs typeface="+mn-cs"/>
            </a:endParaRPr>
          </a:p>
        </p:txBody>
      </p:sp>
      <p:sp>
        <p:nvSpPr>
          <p:cNvPr id="159746" name="Rectangle 2"/>
          <p:cNvSpPr>
            <a:spLocks noGrp="1" noRot="1" noChangeAspect="1" noChangeArrowheads="1" noTextEdit="1"/>
          </p:cNvSpPr>
          <p:nvPr>
            <p:ph type="sldImg"/>
          </p:nvPr>
        </p:nvSpPr>
        <p:spPr>
          <a:xfrm>
            <a:off x="382588" y="684213"/>
            <a:ext cx="6094412" cy="3429000"/>
          </a:xfrm>
          <a:ln/>
        </p:spPr>
      </p:sp>
      <p:sp>
        <p:nvSpPr>
          <p:cNvPr id="159747" name="Rectangle 3"/>
          <p:cNvSpPr>
            <a:spLocks noGrp="1" noChangeArrowheads="1"/>
          </p:cNvSpPr>
          <p:nvPr>
            <p:ph type="body" idx="1"/>
          </p:nvPr>
        </p:nvSpPr>
        <p:spPr>
          <a:noFill/>
          <a:ln/>
        </p:spPr>
        <p:txBody>
          <a:bodyPr/>
          <a:lstStyle/>
          <a:p>
            <a:pPr marL="161286" indent="-161286">
              <a:buFontTx/>
              <a:buChar char="•"/>
            </a:pPr>
            <a:endParaRPr lang="en-US" dirty="0" smtClean="0"/>
          </a:p>
        </p:txBody>
      </p:sp>
    </p:spTree>
    <p:extLst>
      <p:ext uri="{BB962C8B-B14F-4D97-AF65-F5344CB8AC3E}">
        <p14:creationId xmlns:p14="http://schemas.microsoft.com/office/powerpoint/2010/main" val="2695615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pPr defTabSz="907657"/>
            <a:fld id="{77DE3CE2-81EA-41AE-8225-9C7095BB1596}" type="slidenum">
              <a:rPr lang="en-US" smtClean="0"/>
              <a:pPr defTabSz="907657"/>
              <a:t>6</a:t>
            </a:fld>
            <a:endParaRPr lang="en-US" smtClean="0"/>
          </a:p>
        </p:txBody>
      </p:sp>
      <p:sp>
        <p:nvSpPr>
          <p:cNvPr id="161794" name="Rectangle 2"/>
          <p:cNvSpPr>
            <a:spLocks noGrp="1" noRot="1" noChangeAspect="1" noChangeArrowheads="1" noTextEdit="1"/>
          </p:cNvSpPr>
          <p:nvPr>
            <p:ph type="sldImg"/>
          </p:nvPr>
        </p:nvSpPr>
        <p:spPr>
          <a:xfrm>
            <a:off x="382588" y="684213"/>
            <a:ext cx="6094412" cy="3429000"/>
          </a:xfrm>
          <a:ln/>
        </p:spPr>
      </p:sp>
      <p:sp>
        <p:nvSpPr>
          <p:cNvPr id="161795" name="Rectangle 3"/>
          <p:cNvSpPr>
            <a:spLocks noGrp="1" noChangeArrowheads="1"/>
          </p:cNvSpPr>
          <p:nvPr>
            <p:ph type="body" idx="1"/>
          </p:nvPr>
        </p:nvSpPr>
        <p:spPr>
          <a:noFill/>
          <a:ln/>
        </p:spPr>
        <p:txBody>
          <a:bodyPr/>
          <a:lstStyle/>
          <a:p>
            <a:pPr marL="105947" indent="-105947" eaLnBrk="1" hangingPunct="1">
              <a:buFontTx/>
              <a:buChar char="•"/>
            </a:pPr>
            <a:endParaRPr lang="en-US" smtClean="0"/>
          </a:p>
        </p:txBody>
      </p:sp>
    </p:spTree>
    <p:extLst>
      <p:ext uri="{BB962C8B-B14F-4D97-AF65-F5344CB8AC3E}">
        <p14:creationId xmlns:p14="http://schemas.microsoft.com/office/powerpoint/2010/main" val="2996045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pPr marL="0" marR="0" lvl="0" indent="0" algn="r" defTabSz="907657" rtl="0" eaLnBrk="1" fontAlgn="base" latinLnBrk="0" hangingPunct="1">
              <a:lnSpc>
                <a:spcPct val="100000"/>
              </a:lnSpc>
              <a:spcBef>
                <a:spcPct val="0"/>
              </a:spcBef>
              <a:spcAft>
                <a:spcPct val="0"/>
              </a:spcAft>
              <a:buClrTx/>
              <a:buSzTx/>
              <a:buFontTx/>
              <a:buNone/>
              <a:tabLst/>
              <a:defRPr/>
            </a:pPr>
            <a:fld id="{77DE3CE2-81EA-41AE-8225-9C7095BB159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7657"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161794" name="Rectangle 2"/>
          <p:cNvSpPr>
            <a:spLocks noGrp="1" noRot="1" noChangeAspect="1" noChangeArrowheads="1" noTextEdit="1"/>
          </p:cNvSpPr>
          <p:nvPr>
            <p:ph type="sldImg"/>
          </p:nvPr>
        </p:nvSpPr>
        <p:spPr>
          <a:xfrm>
            <a:off x="382588" y="684213"/>
            <a:ext cx="6094412" cy="3429000"/>
          </a:xfrm>
          <a:ln/>
        </p:spPr>
      </p:sp>
      <p:sp>
        <p:nvSpPr>
          <p:cNvPr id="161795" name="Rectangle 3"/>
          <p:cNvSpPr>
            <a:spLocks noGrp="1" noChangeArrowheads="1"/>
          </p:cNvSpPr>
          <p:nvPr>
            <p:ph type="body" idx="1"/>
          </p:nvPr>
        </p:nvSpPr>
        <p:spPr>
          <a:noFill/>
          <a:ln/>
        </p:spPr>
        <p:txBody>
          <a:bodyPr/>
          <a:lstStyle/>
          <a:p>
            <a:pPr marL="105947" indent="-105947" eaLnBrk="1" hangingPunct="1">
              <a:buFontTx/>
              <a:buChar char="•"/>
            </a:pPr>
            <a:endParaRPr lang="en-US" smtClean="0"/>
          </a:p>
        </p:txBody>
      </p:sp>
    </p:spTree>
    <p:extLst>
      <p:ext uri="{BB962C8B-B14F-4D97-AF65-F5344CB8AC3E}">
        <p14:creationId xmlns:p14="http://schemas.microsoft.com/office/powerpoint/2010/main" val="401097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0467" rtl="0" eaLnBrk="1" fontAlgn="base" latinLnBrk="0" hangingPunct="1">
              <a:lnSpc>
                <a:spcPct val="100000"/>
              </a:lnSpc>
              <a:spcBef>
                <a:spcPct val="0"/>
              </a:spcBef>
              <a:spcAft>
                <a:spcPct val="0"/>
              </a:spcAft>
              <a:buClrTx/>
              <a:buSzTx/>
              <a:buFontTx/>
              <a:buNone/>
              <a:tabLst/>
              <a:defRPr/>
            </a:pPr>
            <a:fld id="{2F334CA9-AB3D-44D8-872A-5FB05686A8F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0467"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00083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0467" rtl="0" eaLnBrk="1" fontAlgn="base" latinLnBrk="0" hangingPunct="1">
              <a:lnSpc>
                <a:spcPct val="100000"/>
              </a:lnSpc>
              <a:spcBef>
                <a:spcPct val="0"/>
              </a:spcBef>
              <a:spcAft>
                <a:spcPct val="0"/>
              </a:spcAft>
              <a:buClrTx/>
              <a:buSzTx/>
              <a:buFontTx/>
              <a:buNone/>
              <a:tabLst/>
              <a:defRPr/>
            </a:pPr>
            <a:fld id="{2F334CA9-AB3D-44D8-872A-5FB05686A8F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0467"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37794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6D839-6F8A-4E11-B259-FE13ADAEE6F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05678-4C90-468C-8976-FE80E79A565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F915F-346A-49A5-B179-3B4EB6378FD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6D839-6F8A-4E11-B259-FE13ADAEE6FB}" type="slidenum">
              <a:rPr lang="en-US"/>
              <a:pPr>
                <a:defRPr/>
              </a:pPr>
              <a:t>‹#›</a:t>
            </a:fld>
            <a:endParaRPr lang="en-US" dirty="0"/>
          </a:p>
        </p:txBody>
      </p:sp>
    </p:spTree>
    <p:extLst>
      <p:ext uri="{BB962C8B-B14F-4D97-AF65-F5344CB8AC3E}">
        <p14:creationId xmlns:p14="http://schemas.microsoft.com/office/powerpoint/2010/main" val="532336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3D5FCD-9A8E-468C-9566-0768755F1806}" type="slidenum">
              <a:rPr lang="en-US"/>
              <a:pPr>
                <a:defRPr/>
              </a:pPr>
              <a:t>‹#›</a:t>
            </a:fld>
            <a:endParaRPr lang="en-US" dirty="0"/>
          </a:p>
        </p:txBody>
      </p:sp>
    </p:spTree>
    <p:extLst>
      <p:ext uri="{BB962C8B-B14F-4D97-AF65-F5344CB8AC3E}">
        <p14:creationId xmlns:p14="http://schemas.microsoft.com/office/powerpoint/2010/main" val="861180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701A2F-C5D4-4D87-A21C-6F2FFB224AD6}" type="slidenum">
              <a:rPr lang="en-US"/>
              <a:pPr>
                <a:defRPr/>
              </a:pPr>
              <a:t>‹#›</a:t>
            </a:fld>
            <a:endParaRPr lang="en-US" dirty="0"/>
          </a:p>
        </p:txBody>
      </p:sp>
    </p:spTree>
    <p:extLst>
      <p:ext uri="{BB962C8B-B14F-4D97-AF65-F5344CB8AC3E}">
        <p14:creationId xmlns:p14="http://schemas.microsoft.com/office/powerpoint/2010/main" val="3542460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2EAC25-B463-41EF-A7C4-15E4785DC0F6}" type="slidenum">
              <a:rPr lang="en-US"/>
              <a:pPr>
                <a:defRPr/>
              </a:pPr>
              <a:t>‹#›</a:t>
            </a:fld>
            <a:endParaRPr lang="en-US" dirty="0"/>
          </a:p>
        </p:txBody>
      </p:sp>
    </p:spTree>
    <p:extLst>
      <p:ext uri="{BB962C8B-B14F-4D97-AF65-F5344CB8AC3E}">
        <p14:creationId xmlns:p14="http://schemas.microsoft.com/office/powerpoint/2010/main" val="93359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80560-D3F0-45F3-AFF1-CF03726FCFDC}" type="slidenum">
              <a:rPr lang="en-US"/>
              <a:pPr>
                <a:defRPr/>
              </a:pPr>
              <a:t>‹#›</a:t>
            </a:fld>
            <a:endParaRPr lang="en-US" dirty="0"/>
          </a:p>
        </p:txBody>
      </p:sp>
    </p:spTree>
    <p:extLst>
      <p:ext uri="{BB962C8B-B14F-4D97-AF65-F5344CB8AC3E}">
        <p14:creationId xmlns:p14="http://schemas.microsoft.com/office/powerpoint/2010/main" val="2676573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ED6BF0-92C6-4A7F-9669-2F84536303BB}" type="slidenum">
              <a:rPr lang="en-US"/>
              <a:pPr>
                <a:defRPr/>
              </a:pPr>
              <a:t>‹#›</a:t>
            </a:fld>
            <a:endParaRPr lang="en-US" dirty="0"/>
          </a:p>
        </p:txBody>
      </p:sp>
    </p:spTree>
    <p:extLst>
      <p:ext uri="{BB962C8B-B14F-4D97-AF65-F5344CB8AC3E}">
        <p14:creationId xmlns:p14="http://schemas.microsoft.com/office/powerpoint/2010/main" val="264703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8A88C0-350B-4F19-948F-7C3C8603E4E9}" type="slidenum">
              <a:rPr lang="en-US"/>
              <a:pPr>
                <a:defRPr/>
              </a:pPr>
              <a:t>‹#›</a:t>
            </a:fld>
            <a:endParaRPr lang="en-US" dirty="0"/>
          </a:p>
        </p:txBody>
      </p:sp>
    </p:spTree>
    <p:extLst>
      <p:ext uri="{BB962C8B-B14F-4D97-AF65-F5344CB8AC3E}">
        <p14:creationId xmlns:p14="http://schemas.microsoft.com/office/powerpoint/2010/main" val="3896289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7684FB-129E-46AB-B9A1-504387B5D33D}" type="slidenum">
              <a:rPr lang="en-US"/>
              <a:pPr>
                <a:defRPr/>
              </a:pPr>
              <a:t>‹#›</a:t>
            </a:fld>
            <a:endParaRPr lang="en-US" dirty="0"/>
          </a:p>
        </p:txBody>
      </p:sp>
    </p:spTree>
    <p:extLst>
      <p:ext uri="{BB962C8B-B14F-4D97-AF65-F5344CB8AC3E}">
        <p14:creationId xmlns:p14="http://schemas.microsoft.com/office/powerpoint/2010/main" val="208391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3D5FCD-9A8E-468C-9566-0768755F180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44660C-DFBA-4FC8-92DD-4908E7301908}" type="slidenum">
              <a:rPr lang="en-US"/>
              <a:pPr>
                <a:defRPr/>
              </a:pPr>
              <a:t>‹#›</a:t>
            </a:fld>
            <a:endParaRPr lang="en-US" dirty="0"/>
          </a:p>
        </p:txBody>
      </p:sp>
    </p:spTree>
    <p:extLst>
      <p:ext uri="{BB962C8B-B14F-4D97-AF65-F5344CB8AC3E}">
        <p14:creationId xmlns:p14="http://schemas.microsoft.com/office/powerpoint/2010/main" val="3600113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05678-4C90-468C-8976-FE80E79A5656}" type="slidenum">
              <a:rPr lang="en-US"/>
              <a:pPr>
                <a:defRPr/>
              </a:pPr>
              <a:t>‹#›</a:t>
            </a:fld>
            <a:endParaRPr lang="en-US" dirty="0"/>
          </a:p>
        </p:txBody>
      </p:sp>
    </p:spTree>
    <p:extLst>
      <p:ext uri="{BB962C8B-B14F-4D97-AF65-F5344CB8AC3E}">
        <p14:creationId xmlns:p14="http://schemas.microsoft.com/office/powerpoint/2010/main" val="4000418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F915F-346A-49A5-B179-3B4EB6378FD0}" type="slidenum">
              <a:rPr lang="en-US"/>
              <a:pPr>
                <a:defRPr/>
              </a:pPr>
              <a:t>‹#›</a:t>
            </a:fld>
            <a:endParaRPr lang="en-US" dirty="0"/>
          </a:p>
        </p:txBody>
      </p:sp>
    </p:spTree>
    <p:extLst>
      <p:ext uri="{BB962C8B-B14F-4D97-AF65-F5344CB8AC3E}">
        <p14:creationId xmlns:p14="http://schemas.microsoft.com/office/powerpoint/2010/main" val="324660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701A2F-C5D4-4D87-A21C-6F2FFB224AD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2EAC25-B463-41EF-A7C4-15E4785DC0F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80560-D3F0-45F3-AFF1-CF03726FCFD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ED6BF0-92C6-4A7F-9669-2F84536303B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8A88C0-350B-4F19-948F-7C3C8603E4E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7684FB-129E-46AB-B9A1-504387B5D33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44660C-DFBA-4FC8-92DD-4908E730190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3E354260-6923-4B82-A139-FD12B8BDA9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3E354260-6923-4B82-A139-FD12B8BDA959}" type="slidenum">
              <a:rPr lang="en-US"/>
              <a:pPr>
                <a:defRPr/>
              </a:pPr>
              <a:t>‹#›</a:t>
            </a:fld>
            <a:endParaRPr lang="en-US" dirty="0"/>
          </a:p>
        </p:txBody>
      </p:sp>
    </p:spTree>
    <p:extLst>
      <p:ext uri="{BB962C8B-B14F-4D97-AF65-F5344CB8AC3E}">
        <p14:creationId xmlns:p14="http://schemas.microsoft.com/office/powerpoint/2010/main" val="1937269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4239" b="11845"/>
          <a:stretch/>
        </p:blipFill>
        <p:spPr>
          <a:xfrm>
            <a:off x="76200" y="0"/>
            <a:ext cx="12115800" cy="6858000"/>
          </a:xfrm>
          <a:prstGeom prst="rect">
            <a:avLst/>
          </a:prstGeom>
        </p:spPr>
      </p:pic>
      <p:sp>
        <p:nvSpPr>
          <p:cNvPr id="26" name="Rectangle 20"/>
          <p:cNvSpPr>
            <a:spLocks noChangeArrowheads="1"/>
          </p:cNvSpPr>
          <p:nvPr/>
        </p:nvSpPr>
        <p:spPr bwMode="auto">
          <a:xfrm>
            <a:off x="0" y="457200"/>
            <a:ext cx="8991600" cy="1676400"/>
          </a:xfrm>
          <a:prstGeom prst="rect">
            <a:avLst/>
          </a:prstGeom>
          <a:solidFill>
            <a:schemeClr val="accent1"/>
          </a:solidFill>
          <a:ln w="9525">
            <a:noFill/>
            <a:miter lim="800000"/>
            <a:headEnd/>
            <a:tailEnd/>
          </a:ln>
        </p:spPr>
        <p:txBody>
          <a:bodyPr wrap="none" anchor="ctr"/>
          <a:lstStyle/>
          <a:p>
            <a:pPr>
              <a:defRPr/>
            </a:pPr>
            <a:endParaRPr lang="en-US" dirty="0">
              <a:solidFill>
                <a:schemeClr val="bg1"/>
              </a:solidFill>
              <a:latin typeface="+mj-lt"/>
            </a:endParaRPr>
          </a:p>
        </p:txBody>
      </p:sp>
      <p:sp>
        <p:nvSpPr>
          <p:cNvPr id="26631" name="Text Box 6"/>
          <p:cNvSpPr txBox="1">
            <a:spLocks noChangeArrowheads="1"/>
          </p:cNvSpPr>
          <p:nvPr/>
        </p:nvSpPr>
        <p:spPr bwMode="auto">
          <a:xfrm>
            <a:off x="533400" y="457200"/>
            <a:ext cx="8458200" cy="830997"/>
          </a:xfrm>
          <a:prstGeom prst="rect">
            <a:avLst/>
          </a:prstGeom>
          <a:noFill/>
          <a:ln w="9525">
            <a:noFill/>
            <a:miter lim="800000"/>
            <a:headEnd/>
            <a:tailEnd/>
          </a:ln>
        </p:spPr>
        <p:txBody>
          <a:bodyPr wrap="square">
            <a:spAutoFit/>
          </a:bodyPr>
          <a:lstStyle/>
          <a:p>
            <a:r>
              <a:rPr lang="en-US" sz="4800" b="0" dirty="0" smtClean="0">
                <a:solidFill>
                  <a:schemeClr val="bg1"/>
                </a:solidFill>
                <a:latin typeface="+mj-lt"/>
                <a:ea typeface="HGSSoeiKakugothicUB" pitchFamily="50" charset="-128"/>
              </a:rPr>
              <a:t>Sales and Production Update</a:t>
            </a:r>
            <a:endParaRPr lang="en-US" sz="4800" b="0" dirty="0">
              <a:solidFill>
                <a:schemeClr val="bg1"/>
              </a:solidFill>
              <a:latin typeface="+mj-lt"/>
              <a:ea typeface="HGSSoeiKakugothicUB" pitchFamily="50" charset="-128"/>
            </a:endParaRPr>
          </a:p>
        </p:txBody>
      </p:sp>
      <p:sp>
        <p:nvSpPr>
          <p:cNvPr id="26629" name="Text Box 20"/>
          <p:cNvSpPr txBox="1">
            <a:spLocks noChangeArrowheads="1"/>
          </p:cNvSpPr>
          <p:nvPr/>
        </p:nvSpPr>
        <p:spPr bwMode="auto">
          <a:xfrm>
            <a:off x="533405" y="1272471"/>
            <a:ext cx="8458195" cy="707886"/>
          </a:xfrm>
          <a:prstGeom prst="rect">
            <a:avLst/>
          </a:prstGeom>
          <a:noFill/>
          <a:ln w="9525">
            <a:noFill/>
            <a:miter lim="800000"/>
            <a:headEnd/>
            <a:tailEnd/>
          </a:ln>
        </p:spPr>
        <p:txBody>
          <a:bodyPr wrap="square">
            <a:spAutoFit/>
          </a:bodyPr>
          <a:lstStyle/>
          <a:p>
            <a:r>
              <a:rPr lang="en-US" sz="4000" b="0" i="1" dirty="0" smtClean="0">
                <a:solidFill>
                  <a:schemeClr val="bg1"/>
                </a:solidFill>
                <a:latin typeface="+mj-lt"/>
                <a:ea typeface="HGSSoeiKakugothicUB" pitchFamily="50" charset="-128"/>
              </a:rPr>
              <a:t>2020: January</a:t>
            </a:r>
            <a:endParaRPr lang="en-US" sz="4000" b="0" i="1" dirty="0">
              <a:solidFill>
                <a:schemeClr val="bg1"/>
              </a:solidFill>
              <a:latin typeface="+mj-lt"/>
              <a:ea typeface="HGSSoeiKakugothicUB" pitchFamily="50" charset="-128"/>
            </a:endParaRPr>
          </a:p>
        </p:txBody>
      </p:sp>
      <p:sp>
        <p:nvSpPr>
          <p:cNvPr id="9" name="Rectangle 24"/>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a:defRPr/>
            </a:pPr>
            <a:endParaRPr lang="en-US" b="0" dirty="0">
              <a:latin typeface="+mj-lt"/>
            </a:endParaRPr>
          </a:p>
        </p:txBody>
      </p:sp>
      <p:sp>
        <p:nvSpPr>
          <p:cNvPr id="10" name="TextBox 9"/>
          <p:cNvSpPr txBox="1"/>
          <p:nvPr/>
        </p:nvSpPr>
        <p:spPr>
          <a:xfrm>
            <a:off x="3048000" y="6426791"/>
            <a:ext cx="2835442" cy="369332"/>
          </a:xfrm>
          <a:prstGeom prst="rect">
            <a:avLst/>
          </a:prstGeom>
          <a:noFill/>
        </p:spPr>
        <p:txBody>
          <a:bodyPr wrap="square" rtlCol="0">
            <a:spAutoFit/>
          </a:bodyPr>
          <a:lstStyle/>
          <a:p>
            <a:pPr algn="ctr"/>
            <a:r>
              <a:rPr lang="en-US" b="0" dirty="0" smtClean="0">
                <a:solidFill>
                  <a:schemeClr val="bg1"/>
                </a:solidFill>
              </a:rPr>
              <a:t>2020 Honda Pilot Elite</a:t>
            </a:r>
            <a:endParaRPr lang="en-US" b="0" dirty="0">
              <a:solidFill>
                <a:schemeClr val="bg1"/>
              </a:solidFill>
            </a:endParaRPr>
          </a:p>
        </p:txBody>
      </p:sp>
    </p:spTree>
    <p:extLst>
      <p:ext uri="{BB962C8B-B14F-4D97-AF65-F5344CB8AC3E}">
        <p14:creationId xmlns:p14="http://schemas.microsoft.com/office/powerpoint/2010/main" val="391712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5" name="Rectangle 36"/>
          <p:cNvSpPr>
            <a:spLocks noChangeArrowheads="1"/>
          </p:cNvSpPr>
          <p:nvPr/>
        </p:nvSpPr>
        <p:spPr bwMode="auto">
          <a:xfrm>
            <a:off x="304800" y="0"/>
            <a:ext cx="11887200" cy="12954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33CC33"/>
              </a:solidFill>
              <a:effectLst/>
              <a:uLnTx/>
              <a:uFillTx/>
              <a:latin typeface="Arial"/>
              <a:ea typeface="+mn-ea"/>
              <a:cs typeface="+mn-cs"/>
            </a:endParaRPr>
          </a:p>
        </p:txBody>
      </p:sp>
      <p:sp>
        <p:nvSpPr>
          <p:cNvPr id="91175" name="Rectangle 45"/>
          <p:cNvSpPr>
            <a:spLocks noChangeArrowheads="1"/>
          </p:cNvSpPr>
          <p:nvPr/>
        </p:nvSpPr>
        <p:spPr bwMode="auto">
          <a:xfrm>
            <a:off x="1737360" y="5943600"/>
            <a:ext cx="8595360" cy="612648"/>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n-ea"/>
              <a:cs typeface="+mn-cs"/>
            </a:endParaRPr>
          </a:p>
        </p:txBody>
      </p:sp>
      <p:sp>
        <p:nvSpPr>
          <p:cNvPr id="91177" name="Text Box 40"/>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U.S. Inventory – Light Trucks</a:t>
            </a:r>
          </a:p>
        </p:txBody>
      </p:sp>
      <p:sp>
        <p:nvSpPr>
          <p:cNvPr id="6164" name="Rectangle 37"/>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31" name="Text Box 33"/>
          <p:cNvSpPr txBox="1">
            <a:spLocks noChangeArrowheads="1"/>
          </p:cNvSpPr>
          <p:nvPr/>
        </p:nvSpPr>
        <p:spPr bwMode="auto">
          <a:xfrm>
            <a:off x="2011680" y="5394960"/>
            <a:ext cx="5669280" cy="274320"/>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Honda Light Trucks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7680960" y="5394960"/>
            <a:ext cx="1920240" cy="274321"/>
          </a:xfrm>
          <a:prstGeom prst="rect">
            <a:avLst/>
          </a:prstGeom>
          <a:solidFill>
            <a:srgbClr val="008000"/>
          </a:solidFill>
          <a:ln w="19050" algn="ctr">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Acura Light Trucks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21" name="Text Box 5"/>
          <p:cNvSpPr txBox="1">
            <a:spLocks noChangeArrowheads="1"/>
          </p:cNvSpPr>
          <p:nvPr/>
        </p:nvSpPr>
        <p:spPr bwMode="auto">
          <a:xfrm>
            <a:off x="2651760" y="5664267"/>
            <a:ext cx="59340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ts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This inventory level is determined by dividing dealer inventory at the end of the month by average daily sales.</a:t>
            </a:r>
          </a:p>
        </p:txBody>
      </p:sp>
      <p:sp>
        <p:nvSpPr>
          <p:cNvPr id="5" name="TextBox 4"/>
          <p:cNvSpPr txBox="1"/>
          <p:nvPr/>
        </p:nvSpPr>
        <p:spPr>
          <a:xfrm rot="16200000">
            <a:off x="372185" y="3211558"/>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5" name="Text Box 9"/>
          <p:cNvSpPr txBox="1">
            <a:spLocks noChangeArrowheads="1"/>
          </p:cNvSpPr>
          <p:nvPr/>
        </p:nvSpPr>
        <p:spPr bwMode="auto">
          <a:xfrm>
            <a:off x="1737360" y="5989320"/>
            <a:ext cx="8473440" cy="535531"/>
          </a:xfrm>
          <a:prstGeom prst="rect">
            <a:avLst/>
          </a:prstGeom>
          <a:noFill/>
          <a:ln w="28575">
            <a:noFill/>
            <a:miter lim="800000"/>
            <a:headEnd/>
            <a:tailEnd/>
          </a:ln>
        </p:spPr>
        <p:txBody>
          <a:bodyPr wrap="square">
            <a:spAutoFit/>
          </a:bodyPr>
          <a:lstStyle/>
          <a:p>
            <a:pPr marL="1371600" marR="0" lvl="0" indent="-1260475" algn="l" defTabSz="914400" rtl="0" eaLnBrk="1" fontAlgn="base" latinLnBrk="0" hangingPunct="1">
              <a:lnSpc>
                <a:spcPct val="90000"/>
              </a:lnSpc>
              <a:spcBef>
                <a:spcPct val="50000"/>
              </a:spcBef>
              <a:spcAft>
                <a:spcPct val="0"/>
              </a:spcAft>
              <a:buClrTx/>
              <a:buSzTx/>
              <a:buFontTx/>
              <a:buNone/>
              <a:tabLst/>
              <a:defRPr/>
            </a:pPr>
            <a:r>
              <a:rPr kumimoji="0" lang="en-US" sz="1600" b="0" i="0" u="sng" strike="noStrike" kern="1200" cap="none" spc="0" normalizeH="0" baseline="0" noProof="0" dirty="0">
                <a:ln>
                  <a:noFill/>
                </a:ln>
                <a:solidFill>
                  <a:srgbClr val="FFFF00"/>
                </a:solidFill>
                <a:effectLst/>
                <a:uLnTx/>
                <a:uFillTx/>
                <a:latin typeface="Arial" charset="0"/>
                <a:ea typeface="HGPSoeiKakugothicUB" pitchFamily="50" charset="-128"/>
                <a:cs typeface="+mn-cs"/>
              </a:rPr>
              <a:t>Bottom line</a:t>
            </a:r>
            <a:r>
              <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rPr>
              <a:t>:  </a:t>
            </a:r>
            <a:r>
              <a:rPr kumimoji="0" lang="en-US" sz="1600" b="0" i="0" u="none"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 Overall light-truck inventory jumped by 21 days compared to December, with only inventory</a:t>
            </a:r>
            <a:r>
              <a:rPr kumimoji="0" lang="en-US" sz="1600" b="0" i="0" u="none" strike="noStrike" kern="1200" cap="none" spc="0" normalizeH="0" noProof="0" dirty="0" smtClean="0">
                <a:ln>
                  <a:noFill/>
                </a:ln>
                <a:solidFill>
                  <a:srgbClr val="FFFF00"/>
                </a:solidFill>
                <a:effectLst/>
                <a:uLnTx/>
                <a:uFillTx/>
                <a:latin typeface="Arial" charset="0"/>
                <a:ea typeface="HGPSoeiKakugothicUB" pitchFamily="50" charset="-128"/>
                <a:cs typeface="+mn-cs"/>
              </a:rPr>
              <a:t> of the Ridgeline at or below the ideal level.</a:t>
            </a:r>
            <a:endPar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endParaRPr>
          </a:p>
        </p:txBody>
      </p:sp>
      <p:sp>
        <p:nvSpPr>
          <p:cNvPr id="17"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sp>
        <p:nvSpPr>
          <p:cNvPr id="18" name="Rectangle 38"/>
          <p:cNvSpPr>
            <a:spLocks noChangeArrowheads="1"/>
          </p:cNvSpPr>
          <p:nvPr/>
        </p:nvSpPr>
        <p:spPr bwMode="auto">
          <a:xfrm>
            <a:off x="2011680" y="3586608"/>
            <a:ext cx="8491360" cy="265176"/>
          </a:xfrm>
          <a:prstGeom prst="rect">
            <a:avLst/>
          </a:prstGeom>
          <a:solidFill>
            <a:srgbClr val="FFFF00"/>
          </a:solidFill>
          <a:ln w="6350">
            <a:solidFill>
              <a:schemeClr val="bg2"/>
            </a:solidFill>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graphicFrame>
        <p:nvGraphicFramePr>
          <p:cNvPr id="16" name="Chart 15"/>
          <p:cNvGraphicFramePr/>
          <p:nvPr>
            <p:extLst>
              <p:ext uri="{D42A27DB-BD31-4B8C-83A1-F6EECF244321}">
                <p14:modId xmlns:p14="http://schemas.microsoft.com/office/powerpoint/2010/main" val="2128221802"/>
              </p:ext>
            </p:extLst>
          </p:nvPr>
        </p:nvGraphicFramePr>
        <p:xfrm>
          <a:off x="1588757" y="1490610"/>
          <a:ext cx="8105001" cy="384339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p:cNvSpPr/>
          <p:nvPr/>
        </p:nvSpPr>
        <p:spPr>
          <a:xfrm>
            <a:off x="10132427" y="3536316"/>
            <a:ext cx="845288" cy="365760"/>
          </a:xfrm>
          <a:prstGeom prst="rect">
            <a:avLst/>
          </a:prstGeom>
          <a:solidFill>
            <a:srgbClr val="FFFF99"/>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45-55 Days</a:t>
            </a:r>
          </a:p>
        </p:txBody>
      </p:sp>
      <p:graphicFrame>
        <p:nvGraphicFramePr>
          <p:cNvPr id="20" name="Group 54"/>
          <p:cNvGraphicFramePr>
            <a:graphicFrameLocks noGrp="1"/>
          </p:cNvGraphicFramePr>
          <p:nvPr>
            <p:extLst>
              <p:ext uri="{D42A27DB-BD31-4B8C-83A1-F6EECF244321}">
                <p14:modId xmlns:p14="http://schemas.microsoft.com/office/powerpoint/2010/main" val="876287885"/>
              </p:ext>
            </p:extLst>
          </p:nvPr>
        </p:nvGraphicFramePr>
        <p:xfrm>
          <a:off x="10149840" y="1645920"/>
          <a:ext cx="1676400" cy="1097280"/>
        </p:xfrm>
        <a:graphic>
          <a:graphicData uri="http://schemas.openxmlformats.org/drawingml/2006/table">
            <a:tbl>
              <a:tblPr/>
              <a:tblGrid>
                <a:gridCol w="6286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tblGrid>
              <a:tr h="27432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HGP創英角ｺﾞｼｯｸUB" pitchFamily="50" charset="-128"/>
                        </a:rPr>
                        <a:t>Average Inventory</a:t>
                      </a:r>
                    </a:p>
                  </a:txBody>
                  <a:tcPr anchor="ctr" anchorCtr="1" horzOverflow="overflow">
                    <a:lnL>
                      <a:noFill/>
                    </a:lnL>
                    <a:lnR>
                      <a:noFill/>
                    </a:lnR>
                    <a:lnT>
                      <a:noFill/>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Nov</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66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extLst>
                  <a:ext uri="{0D108BD9-81ED-4DB2-BD59-A6C34878D82A}">
                    <a16:rowId xmlns:a16="http://schemas.microsoft.com/office/drawing/2014/main" val="10001"/>
                  </a:ext>
                </a:extLst>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Dec</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57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extLst>
                  <a:ext uri="{0D108BD9-81ED-4DB2-BD59-A6C34878D82A}">
                    <a16:rowId xmlns:a16="http://schemas.microsoft.com/office/drawing/2014/main" val="10002"/>
                  </a:ext>
                </a:extLst>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Jan</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78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5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890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ChangeArrowheads="1"/>
          </p:cNvSpPr>
          <p:nvPr/>
        </p:nvSpPr>
        <p:spPr bwMode="auto">
          <a:xfrm>
            <a:off x="838200" y="1757465"/>
            <a:ext cx="10782220" cy="4643335"/>
          </a:xfrm>
          <a:prstGeom prst="rect">
            <a:avLst/>
          </a:prstGeom>
          <a:solidFill>
            <a:schemeClr val="accent1">
              <a:lumMod val="20000"/>
              <a:lumOff val="80000"/>
            </a:schemeClr>
          </a:solidFill>
          <a:ln w="9525">
            <a:noFill/>
            <a:miter lim="800000"/>
            <a:headEnd/>
            <a:tailEnd/>
          </a:ln>
        </p:spPr>
        <p:txBody>
          <a:bodyPr wrap="none" anchor="ctr"/>
          <a:lstStyle/>
          <a:p>
            <a:pPr algn="ctr" fontAlgn="base">
              <a:spcBef>
                <a:spcPct val="0"/>
              </a:spcBef>
              <a:spcAft>
                <a:spcPct val="0"/>
              </a:spcAft>
              <a:defRPr/>
            </a:pPr>
            <a:endParaRPr lang="en-US" b="0" dirty="0">
              <a:solidFill>
                <a:schemeClr val="bg1"/>
              </a:solidFill>
              <a:latin typeface="Arial"/>
            </a:endParaRPr>
          </a:p>
        </p:txBody>
      </p:sp>
      <p:sp>
        <p:nvSpPr>
          <p:cNvPr id="27649" name="Rectangle 14"/>
          <p:cNvSpPr>
            <a:spLocks noChangeArrowheads="1"/>
          </p:cNvSpPr>
          <p:nvPr/>
        </p:nvSpPr>
        <p:spPr bwMode="auto">
          <a:xfrm>
            <a:off x="304800" y="0"/>
            <a:ext cx="11887200" cy="1295400"/>
          </a:xfrm>
          <a:prstGeom prst="rect">
            <a:avLst/>
          </a:prstGeom>
          <a:solidFill>
            <a:schemeClr val="accent1"/>
          </a:solidFill>
          <a:ln w="9525">
            <a:noFill/>
            <a:miter lim="800000"/>
            <a:headEnd/>
            <a:tailEnd/>
          </a:ln>
        </p:spPr>
        <p:txBody>
          <a:bodyPr wrap="none" anchor="ctr"/>
          <a:lstStyle/>
          <a:p>
            <a:endParaRPr lang="en-US">
              <a:solidFill>
                <a:srgbClr val="FF0000"/>
              </a:solidFill>
              <a:latin typeface="+mj-lt"/>
            </a:endParaRPr>
          </a:p>
        </p:txBody>
      </p:sp>
      <p:sp>
        <p:nvSpPr>
          <p:cNvPr id="13315" name="Rectangle 15"/>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a:defRPr/>
            </a:pPr>
            <a:endParaRPr lang="en-US">
              <a:solidFill>
                <a:srgbClr val="452D01"/>
              </a:solidFill>
              <a:latin typeface="+mj-lt"/>
            </a:endParaRPr>
          </a:p>
        </p:txBody>
      </p:sp>
      <p:sp>
        <p:nvSpPr>
          <p:cNvPr id="52227"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a:defRPr/>
            </a:pPr>
            <a:r>
              <a:rPr lang="en-US" sz="3600" b="0" dirty="0" smtClean="0">
                <a:solidFill>
                  <a:schemeClr val="bg1"/>
                </a:solidFill>
                <a:latin typeface="+mj-lt"/>
                <a:ea typeface="HGP創英角ｺﾞｼｯｸUB" pitchFamily="50" charset="-128"/>
              </a:rPr>
              <a:t>     U.S</a:t>
            </a:r>
            <a:r>
              <a:rPr lang="en-US" sz="3600" b="0" dirty="0">
                <a:solidFill>
                  <a:schemeClr val="bg1"/>
                </a:solidFill>
                <a:latin typeface="+mj-lt"/>
                <a:ea typeface="HGP創英角ｺﾞｼｯｸUB" pitchFamily="50" charset="-128"/>
              </a:rPr>
              <a:t>. Power Equipment Sales</a:t>
            </a:r>
          </a:p>
        </p:txBody>
      </p:sp>
      <p:sp>
        <p:nvSpPr>
          <p:cNvPr id="9" name="Text Box 14"/>
          <p:cNvSpPr txBox="1">
            <a:spLocks noChangeArrowheads="1"/>
          </p:cNvSpPr>
          <p:nvPr/>
        </p:nvSpPr>
        <p:spPr bwMode="auto">
          <a:xfrm>
            <a:off x="1037578" y="2329088"/>
            <a:ext cx="6430022" cy="3447098"/>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200" b="0" dirty="0" smtClean="0">
                <a:latin typeface="+mn-lt"/>
              </a:rPr>
              <a:t>Power Equipment sales decreased </a:t>
            </a:r>
            <a:r>
              <a:rPr lang="en-US" sz="2200" dirty="0" smtClean="0">
                <a:solidFill>
                  <a:srgbClr val="C00000"/>
                </a:solidFill>
                <a:latin typeface="+mn-lt"/>
              </a:rPr>
              <a:t>28%</a:t>
            </a:r>
            <a:r>
              <a:rPr lang="en-US" sz="2200" b="0" dirty="0" smtClean="0">
                <a:latin typeface="+mn-lt"/>
              </a:rPr>
              <a:t> compared to 2019, with total unit sales of 249,927. In January, tiller sales increased </a:t>
            </a:r>
            <a:r>
              <a:rPr lang="en-US" sz="2200" dirty="0" smtClean="0">
                <a:solidFill>
                  <a:srgbClr val="004800"/>
                </a:solidFill>
                <a:latin typeface="+mn-lt"/>
              </a:rPr>
              <a:t>99%</a:t>
            </a:r>
            <a:r>
              <a:rPr lang="en-US" sz="2200" b="0" dirty="0" smtClean="0">
                <a:latin typeface="+mn-lt"/>
              </a:rPr>
              <a:t>, snow blowers sales increased </a:t>
            </a:r>
            <a:r>
              <a:rPr lang="en-US" sz="2200" dirty="0" smtClean="0">
                <a:solidFill>
                  <a:srgbClr val="004800"/>
                </a:solidFill>
                <a:latin typeface="+mn-lt"/>
              </a:rPr>
              <a:t>41%</a:t>
            </a:r>
            <a:r>
              <a:rPr lang="en-US" sz="2200" b="0" dirty="0" smtClean="0">
                <a:latin typeface="+mn-lt"/>
              </a:rPr>
              <a:t> and lawn mower sales increased </a:t>
            </a:r>
            <a:r>
              <a:rPr lang="en-US" sz="2200" dirty="0" smtClean="0">
                <a:solidFill>
                  <a:srgbClr val="004800"/>
                </a:solidFill>
                <a:latin typeface="+mn-lt"/>
              </a:rPr>
              <a:t>86%</a:t>
            </a:r>
            <a:r>
              <a:rPr lang="en-US" sz="2200" b="0" dirty="0" smtClean="0">
                <a:latin typeface="+mn-lt"/>
              </a:rPr>
              <a:t>.</a:t>
            </a:r>
            <a:endParaRPr lang="en-US" sz="2200" b="0" dirty="0" smtClean="0">
              <a:latin typeface="+mn-lt"/>
              <a:ea typeface="MS Mincho" panose="02020609040205080304" pitchFamily="49" charset="-128"/>
              <a:cs typeface="Arial" panose="020B0604020202020204" pitchFamily="34" charset="0"/>
            </a:endParaRPr>
          </a:p>
          <a:p>
            <a:pPr marL="342900" indent="-342900">
              <a:buFont typeface="Arial" panose="020B0604020202020204" pitchFamily="34" charset="0"/>
              <a:buChar char="•"/>
            </a:pPr>
            <a:endParaRPr lang="en-US" sz="2000" b="0" dirty="0">
              <a:solidFill>
                <a:srgbClr val="FF0000"/>
              </a:solidFill>
              <a:latin typeface="+mn-lt"/>
              <a:ea typeface="MS Mincho" panose="02020609040205080304" pitchFamily="49" charset="-128"/>
              <a:cs typeface="Arial" panose="020B0604020202020204" pitchFamily="34" charset="0"/>
            </a:endParaRPr>
          </a:p>
          <a:p>
            <a:pPr marL="342900" indent="-342900">
              <a:buFont typeface="Arial" panose="020B0604020202020204" pitchFamily="34" charset="0"/>
              <a:buChar char="•"/>
            </a:pPr>
            <a:r>
              <a:rPr lang="en-US" sz="2200" b="0" dirty="0" smtClean="0">
                <a:latin typeface="+mn-lt"/>
              </a:rPr>
              <a:t>Honda Marine reported 879 in sales for January, a decline of </a:t>
            </a:r>
            <a:r>
              <a:rPr lang="en-US" sz="2200" dirty="0" smtClean="0">
                <a:solidFill>
                  <a:srgbClr val="C00000"/>
                </a:solidFill>
                <a:latin typeface="+mn-lt"/>
              </a:rPr>
              <a:t>19%</a:t>
            </a:r>
            <a:r>
              <a:rPr lang="en-US" sz="2200" b="0" dirty="0" smtClean="0">
                <a:latin typeface="+mn-lt"/>
              </a:rPr>
              <a:t>; portable outboards were down </a:t>
            </a:r>
            <a:r>
              <a:rPr lang="en-US" sz="2200" dirty="0" smtClean="0">
                <a:solidFill>
                  <a:srgbClr val="C00000"/>
                </a:solidFill>
                <a:latin typeface="+mn-lt"/>
              </a:rPr>
              <a:t>23%</a:t>
            </a:r>
            <a:r>
              <a:rPr lang="en-US" sz="2200" b="0" dirty="0" smtClean="0">
                <a:latin typeface="+mn-lt"/>
              </a:rPr>
              <a:t> and large outboards were down </a:t>
            </a:r>
            <a:r>
              <a:rPr lang="en-US" sz="2200" dirty="0" smtClean="0">
                <a:solidFill>
                  <a:srgbClr val="C00000"/>
                </a:solidFill>
                <a:latin typeface="+mn-lt"/>
              </a:rPr>
              <a:t>17%</a:t>
            </a:r>
            <a:r>
              <a:rPr lang="en-US" sz="2200" b="0" dirty="0" smtClean="0">
                <a:latin typeface="+mn-lt"/>
              </a:rPr>
              <a:t> compared to last year.</a:t>
            </a:r>
            <a:endParaRPr lang="en-US" sz="2000" b="0" dirty="0">
              <a:solidFill>
                <a:srgbClr val="FF0000"/>
              </a:solidFill>
              <a:latin typeface="+mn-lt"/>
            </a:endParaRPr>
          </a:p>
        </p:txBody>
      </p:sp>
    </p:spTree>
    <p:extLst>
      <p:ext uri="{BB962C8B-B14F-4D97-AF65-F5344CB8AC3E}">
        <p14:creationId xmlns:p14="http://schemas.microsoft.com/office/powerpoint/2010/main" val="2215024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4"/>
          <p:cNvSpPr>
            <a:spLocks noChangeArrowheads="1"/>
          </p:cNvSpPr>
          <p:nvPr/>
        </p:nvSpPr>
        <p:spPr bwMode="auto">
          <a:xfrm>
            <a:off x="304800" y="0"/>
            <a:ext cx="11887200" cy="1295400"/>
          </a:xfrm>
          <a:prstGeom prst="rect">
            <a:avLst/>
          </a:prstGeom>
          <a:solidFill>
            <a:schemeClr val="accent1"/>
          </a:solidFill>
          <a:ln w="9525">
            <a:noFill/>
            <a:miter lim="800000"/>
            <a:headEnd/>
            <a:tailEnd/>
          </a:ln>
        </p:spPr>
        <p:txBody>
          <a:bodyPr wrap="none" anchor="ctr"/>
          <a:lstStyle/>
          <a:p>
            <a:endParaRPr lang="en-US">
              <a:solidFill>
                <a:srgbClr val="452D01"/>
              </a:solidFill>
              <a:latin typeface="+mj-lt"/>
            </a:endParaRPr>
          </a:p>
        </p:txBody>
      </p:sp>
      <p:sp>
        <p:nvSpPr>
          <p:cNvPr id="13315" name="Rectangle 15"/>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a:defRPr/>
            </a:pPr>
            <a:endParaRPr lang="en-US">
              <a:solidFill>
                <a:srgbClr val="452D01"/>
              </a:solidFill>
              <a:latin typeface="+mj-lt"/>
            </a:endParaRPr>
          </a:p>
        </p:txBody>
      </p:sp>
      <p:sp>
        <p:nvSpPr>
          <p:cNvPr id="52227"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a:defRPr/>
            </a:pPr>
            <a:r>
              <a:rPr lang="en-US" sz="3600" b="0" dirty="0" smtClean="0">
                <a:solidFill>
                  <a:schemeClr val="bg1"/>
                </a:solidFill>
                <a:latin typeface="+mj-lt"/>
                <a:ea typeface="HGP創英角ｺﾞｼｯｸUB" pitchFamily="50" charset="-128"/>
              </a:rPr>
              <a:t>     U.S</a:t>
            </a:r>
            <a:r>
              <a:rPr lang="en-US" sz="3600" b="0" dirty="0">
                <a:solidFill>
                  <a:schemeClr val="bg1"/>
                </a:solidFill>
                <a:latin typeface="+mj-lt"/>
                <a:ea typeface="HGP創英角ｺﾞｼｯｸUB" pitchFamily="50" charset="-128"/>
              </a:rPr>
              <a:t>. Powersports Sales</a:t>
            </a:r>
          </a:p>
        </p:txBody>
      </p:sp>
      <p:sp>
        <p:nvSpPr>
          <p:cNvPr id="7" name="Rectangle 13"/>
          <p:cNvSpPr>
            <a:spLocks noChangeArrowheads="1"/>
          </p:cNvSpPr>
          <p:nvPr/>
        </p:nvSpPr>
        <p:spPr bwMode="auto">
          <a:xfrm>
            <a:off x="1143001" y="1905000"/>
            <a:ext cx="10134599" cy="4018864"/>
          </a:xfrm>
          <a:prstGeom prst="rect">
            <a:avLst/>
          </a:prstGeom>
          <a:solidFill>
            <a:schemeClr val="accent1">
              <a:lumMod val="20000"/>
              <a:lumOff val="80000"/>
            </a:schemeClr>
          </a:solidFill>
          <a:ln w="9525">
            <a:noFill/>
            <a:miter lim="800000"/>
            <a:headEnd/>
            <a:tailEnd/>
          </a:ln>
        </p:spPr>
        <p:txBody>
          <a:bodyPr wrap="none" anchor="ctr"/>
          <a:lstStyle/>
          <a:p>
            <a:pPr algn="ctr" fontAlgn="base">
              <a:spcBef>
                <a:spcPct val="0"/>
              </a:spcBef>
              <a:spcAft>
                <a:spcPct val="0"/>
              </a:spcAft>
              <a:defRPr/>
            </a:pPr>
            <a:endParaRPr lang="en-US" b="0" dirty="0">
              <a:latin typeface="Arial"/>
            </a:endParaRPr>
          </a:p>
        </p:txBody>
      </p:sp>
      <p:sp>
        <p:nvSpPr>
          <p:cNvPr id="12" name="Text Box 14"/>
          <p:cNvSpPr txBox="1">
            <a:spLocks noChangeArrowheads="1"/>
          </p:cNvSpPr>
          <p:nvPr/>
        </p:nvSpPr>
        <p:spPr bwMode="auto">
          <a:xfrm>
            <a:off x="1524000" y="2189961"/>
            <a:ext cx="9296400" cy="3400931"/>
          </a:xfrm>
          <a:prstGeom prst="rect">
            <a:avLst/>
          </a:prstGeom>
          <a:noFill/>
          <a:ln w="9525">
            <a:noFill/>
            <a:miter lim="800000"/>
            <a:headEnd/>
            <a:tailEnd/>
          </a:ln>
        </p:spPr>
        <p:txBody>
          <a:bodyPr wrap="square">
            <a:spAutoFit/>
          </a:bodyPr>
          <a:lstStyle/>
          <a:p>
            <a:r>
              <a:rPr lang="en-US" sz="2800" b="0" dirty="0" smtClean="0"/>
              <a:t>“Purchase </a:t>
            </a:r>
            <a:r>
              <a:rPr lang="en-US" sz="2800" b="0" dirty="0"/>
              <a:t>decisions continue to be influenced by the legendary quality, greater value and ease of use of our power products, and our focus remains on helping people get things done in 2020 and beyond</a:t>
            </a:r>
            <a:r>
              <a:rPr lang="en-US" sz="2800" b="0" dirty="0" smtClean="0"/>
              <a:t>.”</a:t>
            </a:r>
          </a:p>
          <a:p>
            <a:endParaRPr lang="en-US" sz="2400" b="0" dirty="0" smtClean="0"/>
          </a:p>
          <a:p>
            <a:endParaRPr lang="en-US" sz="700" b="0" dirty="0" smtClean="0"/>
          </a:p>
          <a:p>
            <a:r>
              <a:rPr lang="en-US" sz="2400" b="0" dirty="0" smtClean="0"/>
              <a:t>Will Walton</a:t>
            </a:r>
            <a:endParaRPr lang="en-US" sz="2400" b="0" dirty="0"/>
          </a:p>
          <a:p>
            <a:r>
              <a:rPr lang="en-US" sz="2400" b="0" dirty="0" smtClean="0"/>
              <a:t>Vice President</a:t>
            </a:r>
          </a:p>
          <a:p>
            <a:r>
              <a:rPr lang="en-US" sz="2400" b="0" dirty="0" smtClean="0"/>
              <a:t>Honda Power Equipment Division</a:t>
            </a:r>
          </a:p>
        </p:txBody>
      </p:sp>
    </p:spTree>
    <p:extLst>
      <p:ext uri="{BB962C8B-B14F-4D97-AF65-F5344CB8AC3E}">
        <p14:creationId xmlns:p14="http://schemas.microsoft.com/office/powerpoint/2010/main" val="1688232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4"/>
          <p:cNvSpPr>
            <a:spLocks noChangeArrowheads="1"/>
          </p:cNvSpPr>
          <p:nvPr/>
        </p:nvSpPr>
        <p:spPr bwMode="auto">
          <a:xfrm>
            <a:off x="304800" y="0"/>
            <a:ext cx="11887200" cy="1295400"/>
          </a:xfrm>
          <a:prstGeom prst="rect">
            <a:avLst/>
          </a:prstGeom>
          <a:solidFill>
            <a:schemeClr val="accent1"/>
          </a:solidFill>
          <a:ln w="9525">
            <a:noFill/>
            <a:miter lim="800000"/>
            <a:headEnd/>
            <a:tailEnd/>
          </a:ln>
        </p:spPr>
        <p:txBody>
          <a:bodyPr wrap="none" anchor="ctr"/>
          <a:lstStyle/>
          <a:p>
            <a:endParaRPr lang="en-US">
              <a:solidFill>
                <a:srgbClr val="452D01"/>
              </a:solidFill>
              <a:latin typeface="+mj-lt"/>
            </a:endParaRPr>
          </a:p>
        </p:txBody>
      </p:sp>
      <p:sp>
        <p:nvSpPr>
          <p:cNvPr id="13315" name="Rectangle 15"/>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a:defRPr/>
            </a:pPr>
            <a:endParaRPr lang="en-US">
              <a:solidFill>
                <a:srgbClr val="452D01"/>
              </a:solidFill>
              <a:latin typeface="+mj-lt"/>
            </a:endParaRPr>
          </a:p>
        </p:txBody>
      </p:sp>
      <p:sp>
        <p:nvSpPr>
          <p:cNvPr id="52227"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a:defRPr/>
            </a:pPr>
            <a:r>
              <a:rPr lang="en-US" sz="3600" b="0" dirty="0" smtClean="0">
                <a:solidFill>
                  <a:schemeClr val="bg1"/>
                </a:solidFill>
                <a:latin typeface="+mj-lt"/>
                <a:ea typeface="HGP創英角ｺﾞｼｯｸUB" pitchFamily="50" charset="-128"/>
              </a:rPr>
              <a:t>     U.S</a:t>
            </a:r>
            <a:r>
              <a:rPr lang="en-US" sz="3600" b="0" dirty="0">
                <a:solidFill>
                  <a:schemeClr val="bg1"/>
                </a:solidFill>
                <a:latin typeface="+mj-lt"/>
                <a:ea typeface="HGP創英角ｺﾞｼｯｸUB" pitchFamily="50" charset="-128"/>
              </a:rPr>
              <a:t>. Powersports Sales</a:t>
            </a:r>
          </a:p>
        </p:txBody>
      </p:sp>
      <p:sp>
        <p:nvSpPr>
          <p:cNvPr id="27653" name="Text Box 9"/>
          <p:cNvSpPr txBox="1">
            <a:spLocks noChangeArrowheads="1"/>
          </p:cNvSpPr>
          <p:nvPr/>
        </p:nvSpPr>
        <p:spPr bwMode="auto">
          <a:xfrm>
            <a:off x="2362200" y="4721229"/>
            <a:ext cx="7696200" cy="461665"/>
          </a:xfrm>
          <a:prstGeom prst="rect">
            <a:avLst/>
          </a:prstGeom>
          <a:noFill/>
          <a:ln w="9525">
            <a:noFill/>
            <a:miter lim="800000"/>
            <a:headEnd/>
            <a:tailEnd/>
          </a:ln>
        </p:spPr>
        <p:txBody>
          <a:bodyPr>
            <a:spAutoFit/>
          </a:bodyPr>
          <a:lstStyle/>
          <a:p>
            <a:pPr marL="177800" indent="-177800">
              <a:spcBef>
                <a:spcPct val="50000"/>
              </a:spcBef>
              <a:buFontTx/>
              <a:buChar char="•"/>
            </a:pPr>
            <a:endParaRPr lang="en-US" b="0">
              <a:solidFill>
                <a:schemeClr val="bg1"/>
              </a:solidFill>
              <a:latin typeface="+mj-lt"/>
              <a:ea typeface="HGP創英角ｺﾞｼｯｸUB" pitchFamily="50" charset="-128"/>
            </a:endParaRPr>
          </a:p>
          <a:p>
            <a:pPr marL="177800" indent="-177800">
              <a:spcBef>
                <a:spcPct val="50000"/>
              </a:spcBef>
            </a:pPr>
            <a:endParaRPr lang="en-US" sz="400" b="0">
              <a:solidFill>
                <a:schemeClr val="bg1"/>
              </a:solidFill>
              <a:latin typeface="+mj-lt"/>
              <a:ea typeface="HGP創英角ｺﾞｼｯｸUB" pitchFamily="50" charset="-128"/>
            </a:endParaRPr>
          </a:p>
        </p:txBody>
      </p:sp>
      <p:sp>
        <p:nvSpPr>
          <p:cNvPr id="7" name="Rectangle 13"/>
          <p:cNvSpPr>
            <a:spLocks noChangeArrowheads="1"/>
          </p:cNvSpPr>
          <p:nvPr/>
        </p:nvSpPr>
        <p:spPr bwMode="auto">
          <a:xfrm>
            <a:off x="762000" y="1524000"/>
            <a:ext cx="10896600" cy="4904214"/>
          </a:xfrm>
          <a:prstGeom prst="rect">
            <a:avLst/>
          </a:prstGeom>
          <a:solidFill>
            <a:schemeClr val="bg1">
              <a:lumMod val="85000"/>
            </a:schemeClr>
          </a:solidFill>
          <a:ln w="9525">
            <a:noFill/>
            <a:miter lim="800000"/>
            <a:headEnd/>
            <a:tailEnd/>
          </a:ln>
        </p:spPr>
        <p:txBody>
          <a:bodyPr wrap="none" anchor="ctr"/>
          <a:lstStyle/>
          <a:p>
            <a:pPr algn="ctr" fontAlgn="base">
              <a:spcBef>
                <a:spcPct val="0"/>
              </a:spcBef>
              <a:spcAft>
                <a:spcPct val="0"/>
              </a:spcAft>
              <a:defRPr/>
            </a:pPr>
            <a:endParaRPr lang="en-US" b="0" dirty="0">
              <a:latin typeface="Arial"/>
            </a:endParaRPr>
          </a:p>
        </p:txBody>
      </p:sp>
      <p:sp>
        <p:nvSpPr>
          <p:cNvPr id="11" name="Text Box 14"/>
          <p:cNvSpPr txBox="1">
            <a:spLocks noChangeArrowheads="1"/>
          </p:cNvSpPr>
          <p:nvPr/>
        </p:nvSpPr>
        <p:spPr bwMode="auto">
          <a:xfrm>
            <a:off x="900123" y="2014527"/>
            <a:ext cx="8890000" cy="3046988"/>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800" b="0" dirty="0" smtClean="0"/>
              <a:t>Powersports </a:t>
            </a:r>
            <a:r>
              <a:rPr lang="en-US" sz="2800" b="0" dirty="0"/>
              <a:t>reported </a:t>
            </a:r>
            <a:r>
              <a:rPr lang="en-US" sz="2800" b="0" dirty="0" smtClean="0"/>
              <a:t>January </a:t>
            </a:r>
            <a:r>
              <a:rPr lang="en-US" sz="2800" b="0" dirty="0"/>
              <a:t>sales of </a:t>
            </a:r>
            <a:r>
              <a:rPr lang="en-US" sz="2800" b="0" dirty="0" smtClean="0"/>
              <a:t>11,219 </a:t>
            </a:r>
            <a:r>
              <a:rPr lang="en-US" sz="2800" b="0" dirty="0"/>
              <a:t>units, </a:t>
            </a:r>
            <a:r>
              <a:rPr lang="en-US" sz="2800" b="0" dirty="0" smtClean="0"/>
              <a:t>a </a:t>
            </a:r>
            <a:r>
              <a:rPr lang="en-US" sz="2800" dirty="0" smtClean="0">
                <a:solidFill>
                  <a:srgbClr val="006600"/>
                </a:solidFill>
              </a:rPr>
              <a:t>32%</a:t>
            </a:r>
            <a:r>
              <a:rPr lang="en-US" sz="2800" dirty="0">
                <a:solidFill>
                  <a:srgbClr val="C00000"/>
                </a:solidFill>
              </a:rPr>
              <a:t> </a:t>
            </a:r>
            <a:r>
              <a:rPr lang="en-US" sz="2800" b="0" dirty="0" smtClean="0"/>
              <a:t>gain and its best January in 10 years.  </a:t>
            </a:r>
          </a:p>
          <a:p>
            <a:pPr marL="342900" indent="-342900">
              <a:buFont typeface="Arial" panose="020B0604020202020204" pitchFamily="34" charset="0"/>
              <a:buChar char="•"/>
            </a:pPr>
            <a:endParaRPr lang="en-US" sz="2400" b="0" dirty="0"/>
          </a:p>
          <a:p>
            <a:pPr marL="800100" lvl="1" indent="-342900">
              <a:buFont typeface="Arial" panose="020B0604020202020204" pitchFamily="34" charset="0"/>
              <a:buChar char="•"/>
            </a:pPr>
            <a:r>
              <a:rPr lang="en-US" sz="2800" b="0" dirty="0" smtClean="0"/>
              <a:t>Side-by-Side sales were up </a:t>
            </a:r>
            <a:r>
              <a:rPr lang="en-US" sz="2800" dirty="0" smtClean="0">
                <a:solidFill>
                  <a:srgbClr val="006600"/>
                </a:solidFill>
              </a:rPr>
              <a:t>46%</a:t>
            </a:r>
          </a:p>
          <a:p>
            <a:pPr marL="800100" lvl="1" indent="-342900">
              <a:buFont typeface="Arial" panose="020B0604020202020204" pitchFamily="34" charset="0"/>
              <a:buChar char="•"/>
            </a:pPr>
            <a:r>
              <a:rPr lang="en-US" sz="2800" b="0" dirty="0" smtClean="0">
                <a:latin typeface="+mn-lt"/>
              </a:rPr>
              <a:t>ATV sales increased </a:t>
            </a:r>
            <a:r>
              <a:rPr lang="en-US" sz="2800" dirty="0" smtClean="0">
                <a:solidFill>
                  <a:srgbClr val="006600"/>
                </a:solidFill>
                <a:latin typeface="+mn-lt"/>
              </a:rPr>
              <a:t>16%</a:t>
            </a:r>
          </a:p>
          <a:p>
            <a:pPr marL="800100" lvl="1" indent="-342900">
              <a:buFont typeface="Arial" panose="020B0604020202020204" pitchFamily="34" charset="0"/>
              <a:buChar char="•"/>
            </a:pPr>
            <a:r>
              <a:rPr lang="en-US" sz="2800" b="0" dirty="0" smtClean="0">
                <a:latin typeface="+mn-lt"/>
              </a:rPr>
              <a:t>Off-road increased </a:t>
            </a:r>
            <a:r>
              <a:rPr lang="en-US" sz="2800" dirty="0" smtClean="0">
                <a:solidFill>
                  <a:srgbClr val="006600"/>
                </a:solidFill>
                <a:latin typeface="+mn-lt"/>
              </a:rPr>
              <a:t>73%</a:t>
            </a:r>
          </a:p>
          <a:p>
            <a:pPr marL="800100" lvl="1" indent="-342900">
              <a:buFont typeface="Arial" panose="020B0604020202020204" pitchFamily="34" charset="0"/>
              <a:buChar char="•"/>
            </a:pPr>
            <a:r>
              <a:rPr lang="en-US" sz="2800" b="0" dirty="0" smtClean="0">
                <a:latin typeface="+mn-lt"/>
              </a:rPr>
              <a:t>On-road decreased </a:t>
            </a:r>
            <a:r>
              <a:rPr lang="en-US" sz="2800" dirty="0" smtClean="0">
                <a:solidFill>
                  <a:srgbClr val="006600"/>
                </a:solidFill>
                <a:latin typeface="+mn-lt"/>
              </a:rPr>
              <a:t>14%</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445" t="21111" r="12963" b="11111"/>
          <a:stretch/>
        </p:blipFill>
        <p:spPr>
          <a:xfrm>
            <a:off x="7354877" y="3424792"/>
            <a:ext cx="4165600" cy="2592874"/>
          </a:xfrm>
          <a:prstGeom prst="rect">
            <a:avLst/>
          </a:prstGeom>
        </p:spPr>
      </p:pic>
      <p:sp>
        <p:nvSpPr>
          <p:cNvPr id="15" name="TextBox 14"/>
          <p:cNvSpPr txBox="1"/>
          <p:nvPr/>
        </p:nvSpPr>
        <p:spPr>
          <a:xfrm>
            <a:off x="8323046" y="6053663"/>
            <a:ext cx="2229265" cy="338554"/>
          </a:xfrm>
          <a:prstGeom prst="rect">
            <a:avLst/>
          </a:prstGeom>
          <a:noFill/>
        </p:spPr>
        <p:txBody>
          <a:bodyPr wrap="none" rtlCol="0">
            <a:spAutoFit/>
          </a:bodyPr>
          <a:lstStyle/>
          <a:p>
            <a:pPr algn="ctr"/>
            <a:r>
              <a:rPr lang="en-US" sz="1600" b="0" dirty="0" smtClean="0"/>
              <a:t>2020 Honda CRF110F</a:t>
            </a:r>
            <a:endParaRPr lang="en-US" sz="1600" b="0" dirty="0"/>
          </a:p>
        </p:txBody>
      </p:sp>
    </p:spTree>
    <p:extLst>
      <p:ext uri="{BB962C8B-B14F-4D97-AF65-F5344CB8AC3E}">
        <p14:creationId xmlns:p14="http://schemas.microsoft.com/office/powerpoint/2010/main" val="237479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4"/>
          <p:cNvSpPr>
            <a:spLocks noChangeArrowheads="1"/>
          </p:cNvSpPr>
          <p:nvPr/>
        </p:nvSpPr>
        <p:spPr bwMode="auto">
          <a:xfrm>
            <a:off x="304800" y="0"/>
            <a:ext cx="11887200" cy="1295400"/>
          </a:xfrm>
          <a:prstGeom prst="rect">
            <a:avLst/>
          </a:prstGeom>
          <a:solidFill>
            <a:schemeClr val="accent1"/>
          </a:solidFill>
          <a:ln w="9525">
            <a:noFill/>
            <a:miter lim="800000"/>
            <a:headEnd/>
            <a:tailEnd/>
          </a:ln>
        </p:spPr>
        <p:txBody>
          <a:bodyPr wrap="none" anchor="ctr"/>
          <a:lstStyle/>
          <a:p>
            <a:endParaRPr lang="en-US">
              <a:solidFill>
                <a:srgbClr val="452D01"/>
              </a:solidFill>
              <a:latin typeface="+mj-lt"/>
            </a:endParaRPr>
          </a:p>
        </p:txBody>
      </p:sp>
      <p:sp>
        <p:nvSpPr>
          <p:cNvPr id="13315" name="Rectangle 15"/>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a:defRPr/>
            </a:pPr>
            <a:endParaRPr lang="en-US">
              <a:solidFill>
                <a:srgbClr val="452D01"/>
              </a:solidFill>
              <a:latin typeface="+mj-lt"/>
            </a:endParaRPr>
          </a:p>
        </p:txBody>
      </p:sp>
      <p:sp>
        <p:nvSpPr>
          <p:cNvPr id="52227"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a:defRPr/>
            </a:pPr>
            <a:r>
              <a:rPr lang="en-US" sz="3600" b="0" dirty="0" smtClean="0">
                <a:solidFill>
                  <a:schemeClr val="bg1"/>
                </a:solidFill>
                <a:latin typeface="+mj-lt"/>
                <a:ea typeface="HGP創英角ｺﾞｼｯｸUB" pitchFamily="50" charset="-128"/>
              </a:rPr>
              <a:t>     U.S</a:t>
            </a:r>
            <a:r>
              <a:rPr lang="en-US" sz="3600" b="0" dirty="0">
                <a:solidFill>
                  <a:schemeClr val="bg1"/>
                </a:solidFill>
                <a:latin typeface="+mj-lt"/>
                <a:ea typeface="HGP創英角ｺﾞｼｯｸUB" pitchFamily="50" charset="-128"/>
              </a:rPr>
              <a:t>. Powersports Sales</a:t>
            </a:r>
          </a:p>
        </p:txBody>
      </p:sp>
      <p:sp>
        <p:nvSpPr>
          <p:cNvPr id="7" name="Rectangle 13"/>
          <p:cNvSpPr>
            <a:spLocks noChangeArrowheads="1"/>
          </p:cNvSpPr>
          <p:nvPr/>
        </p:nvSpPr>
        <p:spPr bwMode="auto">
          <a:xfrm>
            <a:off x="533400" y="1524000"/>
            <a:ext cx="11429999" cy="4399864"/>
          </a:xfrm>
          <a:prstGeom prst="rect">
            <a:avLst/>
          </a:prstGeom>
          <a:solidFill>
            <a:schemeClr val="bg1">
              <a:lumMod val="50000"/>
            </a:schemeClr>
          </a:solidFill>
          <a:ln w="9525">
            <a:noFill/>
            <a:miter lim="800000"/>
            <a:headEnd/>
            <a:tailEnd/>
          </a:ln>
        </p:spPr>
        <p:txBody>
          <a:bodyPr wrap="none" anchor="ctr"/>
          <a:lstStyle/>
          <a:p>
            <a:pPr algn="ctr" fontAlgn="base">
              <a:spcBef>
                <a:spcPct val="0"/>
              </a:spcBef>
              <a:spcAft>
                <a:spcPct val="0"/>
              </a:spcAft>
              <a:defRPr/>
            </a:pPr>
            <a:endParaRPr lang="en-US" b="0" dirty="0">
              <a:solidFill>
                <a:schemeClr val="bg1"/>
              </a:solidFill>
              <a:latin typeface="Arial"/>
            </a:endParaRPr>
          </a:p>
        </p:txBody>
      </p:sp>
      <p:sp>
        <p:nvSpPr>
          <p:cNvPr id="12" name="Text Box 14"/>
          <p:cNvSpPr txBox="1">
            <a:spLocks noChangeArrowheads="1"/>
          </p:cNvSpPr>
          <p:nvPr/>
        </p:nvSpPr>
        <p:spPr bwMode="auto">
          <a:xfrm>
            <a:off x="1104899" y="1595872"/>
            <a:ext cx="10287000" cy="4154984"/>
          </a:xfrm>
          <a:prstGeom prst="rect">
            <a:avLst/>
          </a:prstGeom>
          <a:noFill/>
          <a:ln w="9525">
            <a:noFill/>
            <a:miter lim="800000"/>
            <a:headEnd/>
            <a:tailEnd/>
          </a:ln>
        </p:spPr>
        <p:txBody>
          <a:bodyPr wrap="square">
            <a:spAutoFit/>
          </a:bodyPr>
          <a:lstStyle/>
          <a:p>
            <a:r>
              <a:rPr lang="en-US" sz="2800" b="0" dirty="0" smtClean="0">
                <a:solidFill>
                  <a:schemeClr val="bg1"/>
                </a:solidFill>
              </a:rPr>
              <a:t>“Honda's </a:t>
            </a:r>
            <a:r>
              <a:rPr lang="en-US" sz="2800" b="0" dirty="0">
                <a:solidFill>
                  <a:schemeClr val="bg1"/>
                </a:solidFill>
              </a:rPr>
              <a:t>brand awareness is front and center after receiving many press </a:t>
            </a:r>
            <a:r>
              <a:rPr lang="en-US" sz="2800" b="0" dirty="0" smtClean="0">
                <a:solidFill>
                  <a:schemeClr val="bg1"/>
                </a:solidFill>
              </a:rPr>
              <a:t>‘Best of’ </a:t>
            </a:r>
            <a:r>
              <a:rPr lang="en-US" sz="2800" b="0" dirty="0">
                <a:solidFill>
                  <a:schemeClr val="bg1"/>
                </a:solidFill>
              </a:rPr>
              <a:t>awards in </a:t>
            </a:r>
            <a:r>
              <a:rPr lang="en-US" sz="2800" b="0" dirty="0" smtClean="0">
                <a:solidFill>
                  <a:schemeClr val="bg1"/>
                </a:solidFill>
              </a:rPr>
              <a:t>2019. </a:t>
            </a:r>
            <a:r>
              <a:rPr lang="en-US" sz="2800" b="0" dirty="0">
                <a:solidFill>
                  <a:schemeClr val="bg1"/>
                </a:solidFill>
              </a:rPr>
              <a:t>As we enter a new decade, our focus remains on the customer. By producing products of the highest quality yet at a reasonable price, we are aligned with Honda's commitment to be a company that society wants to exist</a:t>
            </a:r>
            <a:r>
              <a:rPr lang="en-US" sz="2800" b="0" dirty="0" smtClean="0">
                <a:solidFill>
                  <a:schemeClr val="bg1"/>
                </a:solidFill>
              </a:rPr>
              <a:t>.”</a:t>
            </a:r>
            <a:endParaRPr lang="en-US" sz="2800" b="0" dirty="0">
              <a:solidFill>
                <a:schemeClr val="bg1"/>
              </a:solidFill>
            </a:endParaRPr>
          </a:p>
          <a:p>
            <a:endParaRPr lang="en-US" sz="800" b="0" dirty="0" smtClean="0">
              <a:solidFill>
                <a:schemeClr val="bg1"/>
              </a:solidFill>
            </a:endParaRPr>
          </a:p>
          <a:p>
            <a:endParaRPr lang="en-US" sz="800" b="0" dirty="0" smtClean="0">
              <a:solidFill>
                <a:schemeClr val="bg1"/>
              </a:solidFill>
            </a:endParaRPr>
          </a:p>
          <a:p>
            <a:endParaRPr lang="en-US" sz="800" b="0" dirty="0" smtClean="0">
              <a:solidFill>
                <a:schemeClr val="bg1"/>
              </a:solidFill>
            </a:endParaRPr>
          </a:p>
          <a:p>
            <a:r>
              <a:rPr lang="en-US" sz="2400" b="0" dirty="0" smtClean="0">
                <a:solidFill>
                  <a:schemeClr val="bg1"/>
                </a:solidFill>
              </a:rPr>
              <a:t>Chuck </a:t>
            </a:r>
            <a:r>
              <a:rPr lang="en-US" sz="2400" b="0" dirty="0">
                <a:solidFill>
                  <a:schemeClr val="bg1"/>
                </a:solidFill>
              </a:rPr>
              <a:t>Boderman,</a:t>
            </a:r>
          </a:p>
          <a:p>
            <a:r>
              <a:rPr lang="en-US" sz="2400" b="0" dirty="0" smtClean="0">
                <a:solidFill>
                  <a:schemeClr val="bg1"/>
                </a:solidFill>
              </a:rPr>
              <a:t>Powersports Division</a:t>
            </a:r>
          </a:p>
          <a:p>
            <a:r>
              <a:rPr lang="en-US" sz="2400" b="0" dirty="0" smtClean="0">
                <a:solidFill>
                  <a:schemeClr val="bg1"/>
                </a:solidFill>
              </a:rPr>
              <a:t>Business Unit Head </a:t>
            </a:r>
            <a:endParaRPr lang="en-US" sz="2400" b="0" dirty="0">
              <a:solidFill>
                <a:schemeClr val="bg1"/>
              </a:solidFill>
              <a:latin typeface="+mn-lt"/>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609" t="11305" r="5973" b="8139"/>
          <a:stretch/>
        </p:blipFill>
        <p:spPr>
          <a:xfrm>
            <a:off x="7810499" y="3870158"/>
            <a:ext cx="3581400" cy="2533185"/>
          </a:xfrm>
          <a:prstGeom prst="rect">
            <a:avLst/>
          </a:prstGeom>
          <a:ln>
            <a:solidFill>
              <a:schemeClr val="bg1">
                <a:lumMod val="50000"/>
              </a:schemeClr>
            </a:solidFill>
          </a:ln>
        </p:spPr>
      </p:pic>
      <p:sp>
        <p:nvSpPr>
          <p:cNvPr id="4" name="TextBox 3"/>
          <p:cNvSpPr txBox="1"/>
          <p:nvPr/>
        </p:nvSpPr>
        <p:spPr>
          <a:xfrm>
            <a:off x="8349510" y="6419819"/>
            <a:ext cx="2503378" cy="338554"/>
          </a:xfrm>
          <a:prstGeom prst="rect">
            <a:avLst/>
          </a:prstGeom>
          <a:noFill/>
        </p:spPr>
        <p:txBody>
          <a:bodyPr wrap="none" rtlCol="0">
            <a:spAutoFit/>
          </a:bodyPr>
          <a:lstStyle/>
          <a:p>
            <a:pPr algn="ctr"/>
            <a:r>
              <a:rPr lang="en-US" sz="1600" b="0" dirty="0" smtClean="0"/>
              <a:t>2020 Honda Talon 1000R</a:t>
            </a:r>
            <a:endParaRPr lang="en-US" sz="1600" b="0" dirty="0"/>
          </a:p>
        </p:txBody>
      </p:sp>
    </p:spTree>
    <p:extLst>
      <p:ext uri="{BB962C8B-B14F-4D97-AF65-F5344CB8AC3E}">
        <p14:creationId xmlns:p14="http://schemas.microsoft.com/office/powerpoint/2010/main" val="3829820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7631" b="5773"/>
          <a:stretch/>
        </p:blipFill>
        <p:spPr>
          <a:xfrm>
            <a:off x="317157" y="0"/>
            <a:ext cx="11872784" cy="6858000"/>
          </a:xfrm>
          <a:prstGeom prst="rect">
            <a:avLst/>
          </a:prstGeom>
        </p:spPr>
      </p:pic>
      <p:sp>
        <p:nvSpPr>
          <p:cNvPr id="11" name="Rectangle 20"/>
          <p:cNvSpPr>
            <a:spLocks noChangeArrowheads="1"/>
          </p:cNvSpPr>
          <p:nvPr/>
        </p:nvSpPr>
        <p:spPr bwMode="auto">
          <a:xfrm>
            <a:off x="0" y="533400"/>
            <a:ext cx="9220200" cy="1293878"/>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6631" name="Text Box 6"/>
          <p:cNvSpPr txBox="1">
            <a:spLocks noChangeArrowheads="1"/>
          </p:cNvSpPr>
          <p:nvPr/>
        </p:nvSpPr>
        <p:spPr bwMode="auto">
          <a:xfrm>
            <a:off x="685800" y="718674"/>
            <a:ext cx="5562600" cy="92333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Arial"/>
                <a:ea typeface="HGSSoeiKakugothicUB" pitchFamily="50" charset="-128"/>
                <a:cs typeface="+mn-cs"/>
              </a:rPr>
              <a:t>Canada Sales</a:t>
            </a:r>
          </a:p>
        </p:txBody>
      </p:sp>
      <p:sp>
        <p:nvSpPr>
          <p:cNvPr id="37" name="Rectangle 15"/>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12" name="TextBox 11"/>
          <p:cNvSpPr txBox="1"/>
          <p:nvPr/>
        </p:nvSpPr>
        <p:spPr>
          <a:xfrm>
            <a:off x="8787027" y="6396273"/>
            <a:ext cx="28007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charset="0"/>
                <a:ea typeface="+mn-ea"/>
                <a:cs typeface="+mn-cs"/>
              </a:rPr>
              <a:t>2020 Honda CR-V Hybrid</a:t>
            </a:r>
            <a:endParaRPr kumimoji="0" lang="en-US" sz="18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val="3494967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4"/>
          <p:cNvSpPr>
            <a:spLocks noChangeArrowheads="1"/>
          </p:cNvSpPr>
          <p:nvPr/>
        </p:nvSpPr>
        <p:spPr bwMode="auto">
          <a:xfrm>
            <a:off x="304800" y="0"/>
            <a:ext cx="11887200" cy="12954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452D01"/>
              </a:solidFill>
              <a:effectLst/>
              <a:uLnTx/>
              <a:uFillTx/>
              <a:latin typeface="Arial"/>
              <a:ea typeface="+mn-ea"/>
              <a:cs typeface="+mn-cs"/>
            </a:endParaRPr>
          </a:p>
        </p:txBody>
      </p:sp>
      <p:sp>
        <p:nvSpPr>
          <p:cNvPr id="13315" name="Rectangle 15"/>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452D01"/>
              </a:solidFill>
              <a:effectLst/>
              <a:uLnTx/>
              <a:uFillTx/>
              <a:latin typeface="Arial"/>
              <a:ea typeface="+mn-ea"/>
              <a:cs typeface="+mn-cs"/>
            </a:endParaRPr>
          </a:p>
        </p:txBody>
      </p:sp>
      <p:sp>
        <p:nvSpPr>
          <p:cNvPr id="14" name="Text Box 139"/>
          <p:cNvSpPr txBox="1">
            <a:spLocks noChangeArrowheads="1"/>
          </p:cNvSpPr>
          <p:nvPr/>
        </p:nvSpPr>
        <p:spPr bwMode="auto">
          <a:xfrm>
            <a:off x="1" y="324535"/>
            <a:ext cx="1012172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Canada Auto Sales – Honda Division</a:t>
            </a:r>
          </a:p>
        </p:txBody>
      </p:sp>
      <p:sp>
        <p:nvSpPr>
          <p:cNvPr id="12" name="Text Box 140"/>
          <p:cNvSpPr txBox="1">
            <a:spLocks noChangeArrowheads="1"/>
          </p:cNvSpPr>
          <p:nvPr/>
        </p:nvSpPr>
        <p:spPr bwMode="auto">
          <a:xfrm>
            <a:off x="1828800" y="6611779"/>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graphicFrame>
        <p:nvGraphicFramePr>
          <p:cNvPr id="13" name="Group 138"/>
          <p:cNvGraphicFramePr>
            <a:graphicFrameLocks noGrp="1"/>
          </p:cNvGraphicFramePr>
          <p:nvPr>
            <p:extLst>
              <p:ext uri="{D42A27DB-BD31-4B8C-83A1-F6EECF244321}">
                <p14:modId xmlns:p14="http://schemas.microsoft.com/office/powerpoint/2010/main" val="1247559603"/>
              </p:ext>
            </p:extLst>
          </p:nvPr>
        </p:nvGraphicFramePr>
        <p:xfrm>
          <a:off x="1097280" y="1462387"/>
          <a:ext cx="10241280" cy="516636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January</a:t>
                      </a:r>
                      <a:endPar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YTD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 Change</a:t>
                      </a:r>
                      <a:r>
                        <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 Change</a:t>
                      </a:r>
                      <a:r>
                        <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rPr>
                        <a:t>Honda Canada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9,656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10,793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-10.5%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9,656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10,793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-10.5%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rPr>
                        <a:t>Honda Division Total</a:t>
                      </a:r>
                      <a:endParaRPr kumimoji="0" lang="en-US" sz="1400" b="1" i="0" u="none" strike="noStrike" cap="none" normalizeH="0" baseline="3000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8,912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9,886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-9.9%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8,912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9,886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-9.9%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Accord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451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580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-22.2%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580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-22.2%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Civic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3,298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3,661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-9.9%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3,298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3,661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-9.9%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Clarity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+33.3%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+33.3%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Fit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128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-69.5%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-69.5%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47140313"/>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Insight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+130.0%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+130.0%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CR-V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2,825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2,878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-1.8%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2,825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2,878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-1.8%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HR-V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637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970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-34.3%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637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970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-34.3%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Odyssey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452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568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-20.4%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568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-20.4%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Passport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175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732005"/>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Pilot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643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528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+21.8%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643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528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+21.8%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5603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Ridgeline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237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247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247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49282063"/>
                  </a:ext>
                </a:extLst>
              </a:tr>
            </a:tbl>
          </a:graphicData>
        </a:graphic>
      </p:graphicFrame>
      <p:sp>
        <p:nvSpPr>
          <p:cNvPr id="11" name="Text Box 137"/>
          <p:cNvSpPr txBox="1">
            <a:spLocks noChangeArrowheads="1"/>
          </p:cNvSpPr>
          <p:nvPr/>
        </p:nvSpPr>
        <p:spPr bwMode="auto">
          <a:xfrm rot="10800000">
            <a:off x="1255787" y="4920741"/>
            <a:ext cx="400110" cy="1556259"/>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8" name="Text Box 138"/>
          <p:cNvSpPr txBox="1">
            <a:spLocks noChangeArrowheads="1"/>
          </p:cNvSpPr>
          <p:nvPr/>
        </p:nvSpPr>
        <p:spPr bwMode="auto">
          <a:xfrm rot="10800000">
            <a:off x="1255787" y="3425952"/>
            <a:ext cx="400110" cy="1066800"/>
          </a:xfrm>
          <a:prstGeom prst="rect">
            <a:avLst/>
          </a:prstGeom>
          <a:noFill/>
          <a:ln w="9525">
            <a:noFill/>
            <a:miter lim="800000"/>
            <a:headEnd/>
            <a:tailEnd/>
          </a:ln>
        </p:spPr>
        <p:txBody>
          <a:bodyPr vert="eaVert"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Tree>
    <p:extLst>
      <p:ext uri="{BB962C8B-B14F-4D97-AF65-F5344CB8AC3E}">
        <p14:creationId xmlns:p14="http://schemas.microsoft.com/office/powerpoint/2010/main" val="181145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5"/>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16" name="Text Box 130"/>
          <p:cNvSpPr txBox="1">
            <a:spLocks noChangeArrowheads="1"/>
          </p:cNvSpPr>
          <p:nvPr/>
        </p:nvSpPr>
        <p:spPr bwMode="auto">
          <a:xfrm>
            <a:off x="1895408" y="50292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
        <p:nvSpPr>
          <p:cNvPr id="11" name="Rectangle 14"/>
          <p:cNvSpPr>
            <a:spLocks noChangeArrowheads="1"/>
          </p:cNvSpPr>
          <p:nvPr/>
        </p:nvSpPr>
        <p:spPr bwMode="auto">
          <a:xfrm>
            <a:off x="304799" y="0"/>
            <a:ext cx="11887199" cy="12954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452D01"/>
              </a:solidFill>
              <a:effectLst/>
              <a:uLnTx/>
              <a:uFillTx/>
              <a:latin typeface="Arial"/>
              <a:ea typeface="+mn-ea"/>
              <a:cs typeface="+mn-cs"/>
            </a:endParaRPr>
          </a:p>
        </p:txBody>
      </p:sp>
      <p:sp>
        <p:nvSpPr>
          <p:cNvPr id="10" name="Text Box 139"/>
          <p:cNvSpPr txBox="1">
            <a:spLocks noChangeArrowheads="1"/>
          </p:cNvSpPr>
          <p:nvPr/>
        </p:nvSpPr>
        <p:spPr bwMode="auto">
          <a:xfrm>
            <a:off x="1" y="324535"/>
            <a:ext cx="10287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Canada Auto Sales – </a:t>
            </a: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Acura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Division</a:t>
            </a:r>
          </a:p>
        </p:txBody>
      </p:sp>
      <p:graphicFrame>
        <p:nvGraphicFramePr>
          <p:cNvPr id="13" name="Group 125"/>
          <p:cNvGraphicFramePr>
            <a:graphicFrameLocks noGrp="1"/>
          </p:cNvGraphicFramePr>
          <p:nvPr>
            <p:extLst>
              <p:ext uri="{D42A27DB-BD31-4B8C-83A1-F6EECF244321}">
                <p14:modId xmlns:p14="http://schemas.microsoft.com/office/powerpoint/2010/main" val="1613377872"/>
              </p:ext>
            </p:extLst>
          </p:nvPr>
        </p:nvGraphicFramePr>
        <p:xfrm>
          <a:off x="1097280" y="1463040"/>
          <a:ext cx="10241280" cy="356616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January</a:t>
                      </a:r>
                      <a:endPar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YTD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 Change</a:t>
                      </a:r>
                      <a:r>
                        <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 Change</a:t>
                      </a:r>
                      <a:r>
                        <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rPr>
                        <a:t>Honda Canada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9,656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10,793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-10.5%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9,656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10,793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-10.5%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rPr>
                        <a:t>Acura Division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744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907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-18.0%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907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-18.0%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ILX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86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-57.0%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86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-57.0%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NSX</a:t>
                      </a:r>
                    </a:p>
                  </a:txBody>
                  <a:tcPr marL="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8679871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RLX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-20.0%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-20.0%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TLX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134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176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-23.9%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176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-23.9%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MDX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151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167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-9.6%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167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-9.6%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RDX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418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473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-11.6%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473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-11.6%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14" name="Text Box 138"/>
          <p:cNvSpPr txBox="1">
            <a:spLocks noChangeArrowheads="1"/>
          </p:cNvSpPr>
          <p:nvPr/>
        </p:nvSpPr>
        <p:spPr bwMode="auto">
          <a:xfrm rot="10800000">
            <a:off x="1253430" y="3429000"/>
            <a:ext cx="400110" cy="685800"/>
          </a:xfrm>
          <a:prstGeom prst="rect">
            <a:avLst/>
          </a:prstGeom>
          <a:noFill/>
          <a:ln w="9525">
            <a:noFill/>
            <a:miter lim="800000"/>
            <a:headEnd/>
            <a:tailEnd/>
          </a:ln>
        </p:spPr>
        <p:txBody>
          <a:bodyPr vert="eaVert"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
        <p:nvSpPr>
          <p:cNvPr id="12" name="Text Box 137"/>
          <p:cNvSpPr txBox="1">
            <a:spLocks noChangeArrowheads="1"/>
          </p:cNvSpPr>
          <p:nvPr/>
        </p:nvSpPr>
        <p:spPr bwMode="auto">
          <a:xfrm rot="10800000">
            <a:off x="1143000" y="4375299"/>
            <a:ext cx="615553" cy="685801"/>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a:t>
            </a: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T</a:t>
            </a: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Tree>
    <p:extLst>
      <p:ext uri="{BB962C8B-B14F-4D97-AF65-F5344CB8AC3E}">
        <p14:creationId xmlns:p14="http://schemas.microsoft.com/office/powerpoint/2010/main" val="4006706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8"/>
          <p:cNvSpPr>
            <a:spLocks noChangeArrowheads="1"/>
          </p:cNvSpPr>
          <p:nvPr/>
        </p:nvSpPr>
        <p:spPr bwMode="auto">
          <a:xfrm flipV="1">
            <a:off x="2183662" y="3850104"/>
            <a:ext cx="8179538" cy="62410"/>
          </a:xfrm>
          <a:prstGeom prst="rect">
            <a:avLst/>
          </a:prstGeom>
          <a:solidFill>
            <a:srgbClr val="FFFF00"/>
          </a:solidFill>
          <a:ln w="6350">
            <a:solidFill>
              <a:schemeClr val="bg2"/>
            </a:solidFill>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sp>
        <p:nvSpPr>
          <p:cNvPr id="91165" name="Rectangle 36"/>
          <p:cNvSpPr>
            <a:spLocks noChangeArrowheads="1"/>
          </p:cNvSpPr>
          <p:nvPr/>
        </p:nvSpPr>
        <p:spPr bwMode="auto">
          <a:xfrm>
            <a:off x="304800" y="0"/>
            <a:ext cx="11887200" cy="12954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91175" name="Rectangle 45"/>
          <p:cNvSpPr>
            <a:spLocks noChangeArrowheads="1"/>
          </p:cNvSpPr>
          <p:nvPr/>
        </p:nvSpPr>
        <p:spPr bwMode="auto">
          <a:xfrm>
            <a:off x="1737360" y="5943447"/>
            <a:ext cx="8321040" cy="6096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n-ea"/>
              <a:cs typeface="+mn-cs"/>
            </a:endParaRPr>
          </a:p>
        </p:txBody>
      </p:sp>
      <p:sp>
        <p:nvSpPr>
          <p:cNvPr id="6164" name="Rectangle 37"/>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31" name="Text Box 33"/>
          <p:cNvSpPr txBox="1">
            <a:spLocks noChangeArrowheads="1"/>
          </p:cNvSpPr>
          <p:nvPr/>
        </p:nvSpPr>
        <p:spPr bwMode="auto">
          <a:xfrm>
            <a:off x="2157246" y="5394960"/>
            <a:ext cx="3474720" cy="276999"/>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5334000" y="5394960"/>
            <a:ext cx="4206240" cy="277002"/>
          </a:xfrm>
          <a:prstGeom prst="rect">
            <a:avLst/>
          </a:prstGeom>
          <a:solidFill>
            <a:srgbClr val="008000"/>
          </a:solidFill>
          <a:ln w="19050" algn="ctr">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Light Trucks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5" name="TextBox 4"/>
          <p:cNvSpPr txBox="1"/>
          <p:nvPr/>
        </p:nvSpPr>
        <p:spPr>
          <a:xfrm rot="16200000">
            <a:off x="649184" y="3127525"/>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5" name="Text Box 9"/>
          <p:cNvSpPr txBox="1">
            <a:spLocks noChangeArrowheads="1"/>
          </p:cNvSpPr>
          <p:nvPr/>
        </p:nvSpPr>
        <p:spPr bwMode="auto">
          <a:xfrm>
            <a:off x="1737360" y="6091281"/>
            <a:ext cx="8244840" cy="313932"/>
          </a:xfrm>
          <a:prstGeom prst="rect">
            <a:avLst/>
          </a:prstGeom>
          <a:noFill/>
          <a:ln w="28575">
            <a:noFill/>
            <a:miter lim="800000"/>
            <a:headEnd/>
            <a:tailEnd/>
          </a:ln>
        </p:spPr>
        <p:txBody>
          <a:bodyPr wrap="square">
            <a:spAutoFit/>
          </a:bodyPr>
          <a:lstStyle/>
          <a:p>
            <a:pPr marL="1430338" lvl="0" indent="-1201738">
              <a:lnSpc>
                <a:spcPct val="90000"/>
              </a:lnSpc>
              <a:spcBef>
                <a:spcPct val="50000"/>
              </a:spcBef>
              <a:defRPr/>
            </a:pPr>
            <a:r>
              <a:rPr kumimoji="0" lang="en-US" sz="1600" b="0" i="0" u="sng"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Bottom line</a:t>
            </a:r>
            <a:r>
              <a:rPr lang="en-US" sz="1600" b="0" dirty="0">
                <a:solidFill>
                  <a:srgbClr val="FFFF00"/>
                </a:solidFill>
                <a:ea typeface="HGPSoeiKakugothicUB" pitchFamily="50" charset="-128"/>
              </a:rPr>
              <a:t>:  </a:t>
            </a:r>
            <a:r>
              <a:rPr lang="en-US" sz="1600" b="0" dirty="0" smtClean="0">
                <a:solidFill>
                  <a:srgbClr val="FFFF00"/>
                </a:solidFill>
                <a:ea typeface="HGPSoeiKakugothicUB" pitchFamily="50" charset="-128"/>
              </a:rPr>
              <a:t>Overall inventory is now more than double the ideal level.  </a:t>
            </a:r>
            <a:endParaRPr lang="en-US" sz="1600" b="0" dirty="0">
              <a:solidFill>
                <a:srgbClr val="FFFF00"/>
              </a:solidFill>
              <a:ea typeface="HGPSoeiKakugothicUB" pitchFamily="50" charset="-128"/>
            </a:endParaRPr>
          </a:p>
        </p:txBody>
      </p:sp>
      <p:sp>
        <p:nvSpPr>
          <p:cNvPr id="22" name="Text Box 36"/>
          <p:cNvSpPr txBox="1">
            <a:spLocks noChangeArrowheads="1"/>
          </p:cNvSpPr>
          <p:nvPr/>
        </p:nvSpPr>
        <p:spPr bwMode="auto">
          <a:xfrm>
            <a:off x="0" y="237744"/>
            <a:ext cx="12192000" cy="91307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ts val="32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Canada </a:t>
            </a: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Inventory</a:t>
            </a:r>
          </a:p>
          <a:p>
            <a:pPr marL="0" marR="0" lvl="0" indent="0" algn="l" defTabSz="914400" rtl="0" eaLnBrk="1" fontAlgn="base" latinLnBrk="0" hangingPunct="1">
              <a:lnSpc>
                <a:spcPts val="32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 </a:t>
            </a: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a:t>
            </a:r>
            <a:r>
              <a:rPr kumimoji="0" lang="en-US" sz="28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By </a:t>
            </a:r>
            <a:r>
              <a:rPr kumimoji="0" lang="en-US" sz="28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N.A. Production Model</a:t>
            </a:r>
          </a:p>
        </p:txBody>
      </p:sp>
      <p:sp>
        <p:nvSpPr>
          <p:cNvPr id="25" name="Text Box 5"/>
          <p:cNvSpPr txBox="1">
            <a:spLocks noChangeArrowheads="1"/>
          </p:cNvSpPr>
          <p:nvPr/>
        </p:nvSpPr>
        <p:spPr bwMode="auto">
          <a:xfrm>
            <a:off x="2194560" y="5669280"/>
            <a:ext cx="57054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ct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Honda Canada utilizes data based on last 60-days of sales to calculate inventory</a:t>
            </a:r>
          </a:p>
        </p:txBody>
      </p:sp>
      <p:sp>
        <p:nvSpPr>
          <p:cNvPr id="2" name="Rectangle 1"/>
          <p:cNvSpPr/>
          <p:nvPr/>
        </p:nvSpPr>
        <p:spPr>
          <a:xfrm>
            <a:off x="10113239" y="3707767"/>
            <a:ext cx="845288" cy="330833"/>
          </a:xfrm>
          <a:prstGeom prst="rect">
            <a:avLst/>
          </a:prstGeom>
          <a:solidFill>
            <a:srgbClr val="FFFF99"/>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60-70 Days</a:t>
            </a:r>
          </a:p>
        </p:txBody>
      </p:sp>
      <p:sp>
        <p:nvSpPr>
          <p:cNvPr id="17"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graphicFrame>
        <p:nvGraphicFramePr>
          <p:cNvPr id="20" name="Chart 19"/>
          <p:cNvGraphicFramePr/>
          <p:nvPr>
            <p:extLst>
              <p:ext uri="{D42A27DB-BD31-4B8C-83A1-F6EECF244321}">
                <p14:modId xmlns:p14="http://schemas.microsoft.com/office/powerpoint/2010/main" val="3747317868"/>
              </p:ext>
            </p:extLst>
          </p:nvPr>
        </p:nvGraphicFramePr>
        <p:xfrm>
          <a:off x="1724800" y="1580933"/>
          <a:ext cx="7876401" cy="36768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oup 61"/>
          <p:cNvGraphicFramePr>
            <a:graphicFrameLocks noGrp="1"/>
          </p:cNvGraphicFramePr>
          <p:nvPr>
            <p:extLst>
              <p:ext uri="{D42A27DB-BD31-4B8C-83A1-F6EECF244321}">
                <p14:modId xmlns:p14="http://schemas.microsoft.com/office/powerpoint/2010/main" val="2746383889"/>
              </p:ext>
            </p:extLst>
          </p:nvPr>
        </p:nvGraphicFramePr>
        <p:xfrm>
          <a:off x="10149840" y="1645920"/>
          <a:ext cx="1676400" cy="1098552"/>
        </p:xfrm>
        <a:graphic>
          <a:graphicData uri="http://schemas.openxmlformats.org/drawingml/2006/table">
            <a:tbl>
              <a:tblPr/>
              <a:tblGrid>
                <a:gridCol w="643167">
                  <a:extLst>
                    <a:ext uri="{9D8B030D-6E8A-4147-A177-3AD203B41FA5}">
                      <a16:colId xmlns:a16="http://schemas.microsoft.com/office/drawing/2014/main" val="20000"/>
                    </a:ext>
                  </a:extLst>
                </a:gridCol>
                <a:gridCol w="1033233">
                  <a:extLst>
                    <a:ext uri="{9D8B030D-6E8A-4147-A177-3AD203B41FA5}">
                      <a16:colId xmlns:a16="http://schemas.microsoft.com/office/drawing/2014/main" val="20001"/>
                    </a:ext>
                  </a:extLst>
                </a:gridCol>
              </a:tblGrid>
              <a:tr h="27463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HGP創英角ｺﾞｼｯｸUB" pitchFamily="50" charset="-128"/>
                        </a:rPr>
                        <a:t>Average Inventory</a:t>
                      </a:r>
                    </a:p>
                  </a:txBody>
                  <a:tcPr anchor="ctr" anchorCtr="1" horzOverflow="overflow">
                    <a:lnL>
                      <a:noFill/>
                    </a:lnL>
                    <a:lnR>
                      <a:noFill/>
                    </a:lnR>
                    <a:lnT>
                      <a:noFill/>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hMerge="1">
                  <a:txBody>
                    <a:bodyPr/>
                    <a:lstStyle/>
                    <a:p>
                      <a:endParaRPr lang="en-US"/>
                    </a:p>
                  </a:txBody>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Nov</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a:txBody>
                    <a:bodyPr/>
                    <a:lstStyle/>
                    <a:p>
                      <a:pPr marL="228600" marR="0" lvl="0" indent="-22860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68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extLst>
                  <a:ext uri="{0D108BD9-81ED-4DB2-BD59-A6C34878D82A}">
                    <a16:rowId xmlns:a16="http://schemas.microsoft.com/office/drawing/2014/main" val="2632932402"/>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Dec</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a:txBody>
                    <a:bodyPr/>
                    <a:lstStyle/>
                    <a:p>
                      <a:pPr marL="228600" marR="0" lvl="0" indent="-22860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111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extLst>
                  <a:ext uri="{0D108BD9-81ED-4DB2-BD59-A6C34878D82A}">
                    <a16:rowId xmlns:a16="http://schemas.microsoft.com/office/drawing/2014/main" val="10003"/>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Jan</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4706"/>
                      </a:srgbClr>
                    </a:solidFill>
                  </a:tcPr>
                </a:tc>
                <a:tc>
                  <a:txBody>
                    <a:bodyPr/>
                    <a:lstStyle/>
                    <a:p>
                      <a:pPr marL="228600" marR="0" lvl="0" indent="-22860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148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4706"/>
                      </a:srgbClr>
                    </a:solidFill>
                  </a:tcPr>
                </a:tc>
                <a:extLst>
                  <a:ext uri="{0D108BD9-81ED-4DB2-BD59-A6C34878D82A}">
                    <a16:rowId xmlns:a16="http://schemas.microsoft.com/office/drawing/2014/main" val="221582967"/>
                  </a:ext>
                </a:extLst>
              </a:tr>
            </a:tbl>
          </a:graphicData>
        </a:graphic>
      </p:graphicFrame>
    </p:spTree>
    <p:extLst>
      <p:ext uri="{BB962C8B-B14F-4D97-AF65-F5344CB8AC3E}">
        <p14:creationId xmlns:p14="http://schemas.microsoft.com/office/powerpoint/2010/main" val="3075692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5" name="Rectangle 36"/>
          <p:cNvSpPr>
            <a:spLocks noChangeArrowheads="1"/>
          </p:cNvSpPr>
          <p:nvPr/>
        </p:nvSpPr>
        <p:spPr bwMode="auto">
          <a:xfrm>
            <a:off x="304800" y="0"/>
            <a:ext cx="11887200" cy="12954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chemeClr val="bg1"/>
              </a:solidFill>
              <a:effectLst/>
              <a:uLnTx/>
              <a:uFillTx/>
              <a:latin typeface="Arial"/>
              <a:ea typeface="+mn-ea"/>
              <a:cs typeface="+mn-cs"/>
            </a:endParaRPr>
          </a:p>
        </p:txBody>
      </p:sp>
      <p:sp>
        <p:nvSpPr>
          <p:cNvPr id="91175" name="Rectangle 45"/>
          <p:cNvSpPr>
            <a:spLocks noChangeArrowheads="1"/>
          </p:cNvSpPr>
          <p:nvPr/>
        </p:nvSpPr>
        <p:spPr bwMode="auto">
          <a:xfrm>
            <a:off x="1737360" y="5943600"/>
            <a:ext cx="8321040" cy="6096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Arial"/>
              <a:ea typeface="+mn-ea"/>
              <a:cs typeface="+mn-cs"/>
            </a:endParaRPr>
          </a:p>
        </p:txBody>
      </p:sp>
      <p:sp>
        <p:nvSpPr>
          <p:cNvPr id="6164" name="Rectangle 37"/>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18"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sp>
        <p:nvSpPr>
          <p:cNvPr id="23" name="Text Box 6"/>
          <p:cNvSpPr txBox="1">
            <a:spLocks noChangeArrowheads="1"/>
          </p:cNvSpPr>
          <p:nvPr/>
        </p:nvSpPr>
        <p:spPr bwMode="auto">
          <a:xfrm>
            <a:off x="1737360" y="6091434"/>
            <a:ext cx="8244840" cy="313932"/>
          </a:xfrm>
          <a:prstGeom prst="rect">
            <a:avLst/>
          </a:prstGeom>
          <a:noFill/>
          <a:ln w="28575">
            <a:noFill/>
            <a:miter lim="800000"/>
            <a:headEnd/>
            <a:tailEnd/>
          </a:ln>
        </p:spPr>
        <p:txBody>
          <a:bodyPr wrap="square">
            <a:spAutoFit/>
          </a:bodyPr>
          <a:lstStyle/>
          <a:p>
            <a:pPr marL="1433513" lvl="0" indent="-1204913">
              <a:lnSpc>
                <a:spcPct val="90000"/>
              </a:lnSpc>
              <a:spcBef>
                <a:spcPct val="50000"/>
              </a:spcBef>
              <a:defRPr/>
            </a:pPr>
            <a:r>
              <a:rPr kumimoji="0" lang="en-US" sz="1600" b="0" i="0" u="sng" strike="noStrike" kern="1200" cap="none" spc="0" normalizeH="0" baseline="0" noProof="0" dirty="0" smtClean="0">
                <a:ln>
                  <a:noFill/>
                </a:ln>
                <a:solidFill>
                  <a:srgbClr val="FFFF00"/>
                </a:solidFill>
                <a:effectLst/>
                <a:uLnTx/>
                <a:uFillTx/>
                <a:latin typeface="Arial" charset="0"/>
                <a:ea typeface="HGP創英角ｺﾞｼｯｸUB" pitchFamily="50" charset="-128"/>
                <a:cs typeface="+mn-cs"/>
              </a:rPr>
              <a:t>Bottom line</a:t>
            </a:r>
            <a:r>
              <a:rPr lang="en-US" sz="1600" b="0" dirty="0">
                <a:solidFill>
                  <a:srgbClr val="FFFF00"/>
                </a:solidFill>
                <a:ea typeface="HGP創英角ｺﾞｼｯｸUB" pitchFamily="50" charset="-128"/>
              </a:rPr>
              <a:t>:  </a:t>
            </a:r>
            <a:r>
              <a:rPr lang="en-US" sz="1600" b="0" dirty="0" smtClean="0">
                <a:solidFill>
                  <a:srgbClr val="FFFF00"/>
                </a:solidFill>
                <a:ea typeface="HGP創英角ｺﾞｼｯｸUB" pitchFamily="50" charset="-128"/>
              </a:rPr>
              <a:t>Inventory for every passenger vehicle is well above the ideal level. </a:t>
            </a:r>
            <a:endParaRPr lang="en-US" sz="1600" b="0" dirty="0">
              <a:solidFill>
                <a:srgbClr val="FFFF00"/>
              </a:solidFill>
              <a:ea typeface="HGP創英角ｺﾞｼｯｸUB" pitchFamily="50" charset="-128"/>
            </a:endParaRPr>
          </a:p>
        </p:txBody>
      </p:sp>
      <p:sp>
        <p:nvSpPr>
          <p:cNvPr id="31" name="Text Box 33"/>
          <p:cNvSpPr txBox="1">
            <a:spLocks noChangeArrowheads="1"/>
          </p:cNvSpPr>
          <p:nvPr/>
        </p:nvSpPr>
        <p:spPr bwMode="auto">
          <a:xfrm>
            <a:off x="2207420" y="5394960"/>
            <a:ext cx="4959893" cy="276999"/>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Honda 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7167313" y="5394960"/>
            <a:ext cx="2433890" cy="277003"/>
          </a:xfrm>
          <a:prstGeom prst="rect">
            <a:avLst/>
          </a:prstGeom>
          <a:solidFill>
            <a:srgbClr val="008000"/>
          </a:solidFill>
          <a:ln w="19050" algn="ctr">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Acura 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5" name="TextBox 4"/>
          <p:cNvSpPr txBox="1"/>
          <p:nvPr/>
        </p:nvSpPr>
        <p:spPr>
          <a:xfrm rot="16200000">
            <a:off x="725384" y="3084616"/>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5" name="Text Box 36"/>
          <p:cNvSpPr txBox="1">
            <a:spLocks noChangeArrowheads="1"/>
          </p:cNvSpPr>
          <p:nvPr/>
        </p:nvSpPr>
        <p:spPr bwMode="auto">
          <a:xfrm>
            <a:off x="0" y="235748"/>
            <a:ext cx="12192000" cy="91307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ts val="32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Canada </a:t>
            </a: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Passenger Car Inventory</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
            </a:r>
            <a:b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b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a:t>
            </a:r>
            <a:r>
              <a:rPr kumimoji="0" lang="en-US" sz="28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By </a:t>
            </a:r>
            <a:r>
              <a:rPr kumimoji="0" lang="en-US" sz="28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N.A. Production Model</a:t>
            </a:r>
          </a:p>
        </p:txBody>
      </p:sp>
      <p:sp>
        <p:nvSpPr>
          <p:cNvPr id="19" name="Text Box 5"/>
          <p:cNvSpPr txBox="1">
            <a:spLocks noChangeArrowheads="1"/>
          </p:cNvSpPr>
          <p:nvPr/>
        </p:nvSpPr>
        <p:spPr bwMode="auto">
          <a:xfrm>
            <a:off x="2194560" y="5669280"/>
            <a:ext cx="57054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ct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Honda Canada utilizes data based on last 60-days of sales to calculate inventory</a:t>
            </a:r>
          </a:p>
        </p:txBody>
      </p:sp>
      <p:sp>
        <p:nvSpPr>
          <p:cNvPr id="17" name="Rectangle 38"/>
          <p:cNvSpPr>
            <a:spLocks noChangeArrowheads="1"/>
          </p:cNvSpPr>
          <p:nvPr/>
        </p:nvSpPr>
        <p:spPr bwMode="auto">
          <a:xfrm flipV="1">
            <a:off x="2183662" y="4204790"/>
            <a:ext cx="8179538" cy="62410"/>
          </a:xfrm>
          <a:prstGeom prst="rect">
            <a:avLst/>
          </a:prstGeom>
          <a:solidFill>
            <a:srgbClr val="FFFF00"/>
          </a:solidFill>
          <a:ln w="6350">
            <a:solidFill>
              <a:schemeClr val="bg2"/>
            </a:solidFill>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sp>
        <p:nvSpPr>
          <p:cNvPr id="21" name="Rectangle 20"/>
          <p:cNvSpPr/>
          <p:nvPr/>
        </p:nvSpPr>
        <p:spPr>
          <a:xfrm>
            <a:off x="10134600" y="4088767"/>
            <a:ext cx="845288" cy="330833"/>
          </a:xfrm>
          <a:prstGeom prst="rect">
            <a:avLst/>
          </a:prstGeom>
          <a:solidFill>
            <a:srgbClr val="FFFF99"/>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60-70 Days</a:t>
            </a:r>
          </a:p>
        </p:txBody>
      </p:sp>
      <p:graphicFrame>
        <p:nvGraphicFramePr>
          <p:cNvPr id="22" name="Chart 21"/>
          <p:cNvGraphicFramePr/>
          <p:nvPr>
            <p:extLst>
              <p:ext uri="{D42A27DB-BD31-4B8C-83A1-F6EECF244321}">
                <p14:modId xmlns:p14="http://schemas.microsoft.com/office/powerpoint/2010/main" val="2066863963"/>
              </p:ext>
            </p:extLst>
          </p:nvPr>
        </p:nvGraphicFramePr>
        <p:xfrm>
          <a:off x="1801000" y="1406577"/>
          <a:ext cx="7952600" cy="3841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2812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4"/>
          <p:cNvSpPr>
            <a:spLocks noChangeArrowheads="1"/>
          </p:cNvSpPr>
          <p:nvPr/>
        </p:nvSpPr>
        <p:spPr bwMode="auto">
          <a:xfrm>
            <a:off x="304800" y="0"/>
            <a:ext cx="11887200" cy="12954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89091" name="Rectangle 3"/>
          <p:cNvSpPr>
            <a:spLocks noChangeArrowheads="1"/>
          </p:cNvSpPr>
          <p:nvPr/>
        </p:nvSpPr>
        <p:spPr bwMode="auto">
          <a:xfrm>
            <a:off x="1981200" y="5943600"/>
            <a:ext cx="8534400" cy="7620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9092" name="Text Box 4"/>
          <p:cNvSpPr txBox="1">
            <a:spLocks noChangeArrowheads="1"/>
          </p:cNvSpPr>
          <p:nvPr/>
        </p:nvSpPr>
        <p:spPr bwMode="auto">
          <a:xfrm>
            <a:off x="2000250" y="6048379"/>
            <a:ext cx="8477250" cy="535531"/>
          </a:xfrm>
          <a:prstGeom prst="rect">
            <a:avLst/>
          </a:prstGeom>
          <a:noFill/>
          <a:ln w="28575">
            <a:noFill/>
            <a:miter lim="800000"/>
            <a:headEnd/>
            <a:tailEnd/>
          </a:ln>
        </p:spPr>
        <p:txBody>
          <a:bodyPr wrap="square">
            <a:spAutoFit/>
          </a:bodyPr>
          <a:lstStyle/>
          <a:p>
            <a:pPr marL="1371600" marR="0" lvl="0" indent="-1143000" algn="l" defTabSz="914400" rtl="0" eaLnBrk="1" fontAlgn="base" latinLnBrk="0" hangingPunct="1">
              <a:lnSpc>
                <a:spcPct val="90000"/>
              </a:lnSpc>
              <a:spcBef>
                <a:spcPct val="0"/>
              </a:spcBef>
              <a:spcAft>
                <a:spcPct val="0"/>
              </a:spcAft>
              <a:buClrTx/>
              <a:buSzTx/>
              <a:buFontTx/>
              <a:buNone/>
              <a:tabLst/>
              <a:defRPr/>
            </a:pPr>
            <a:r>
              <a:rPr kumimoji="0" lang="en-US" sz="1600" b="0" i="0" u="sng" strike="noStrike" kern="1200" cap="none" spc="0" normalizeH="0" baseline="0" noProof="0" dirty="0">
                <a:ln>
                  <a:noFill/>
                </a:ln>
                <a:solidFill>
                  <a:srgbClr val="C00000"/>
                </a:solidFill>
                <a:effectLst/>
                <a:uLnTx/>
                <a:uFillTx/>
                <a:latin typeface="Arial"/>
                <a:ea typeface="HGP創英角ｺﾞｼｯｸUB" pitchFamily="50" charset="-128"/>
                <a:cs typeface="+mn-cs"/>
              </a:rPr>
              <a:t>Bottom line</a:t>
            </a:r>
            <a:r>
              <a:rPr kumimoji="0" lang="en-US" sz="1600" b="0" i="0" u="none" strike="noStrike" kern="1200" cap="none" spc="0" normalizeH="0" baseline="0" noProof="0" dirty="0">
                <a:ln>
                  <a:noFill/>
                </a:ln>
                <a:solidFill>
                  <a:srgbClr val="C00000"/>
                </a:solidFill>
                <a:effectLst/>
                <a:uLnTx/>
                <a:uFillTx/>
                <a:latin typeface="Arial"/>
                <a:ea typeface="HGP創英角ｺﾞｼｯｸUB" pitchFamily="50" charset="-128"/>
                <a:cs typeface="+mn-cs"/>
              </a:rPr>
              <a:t>: </a:t>
            </a:r>
            <a:r>
              <a:rPr kumimoji="0" lang="en-US" sz="1600" b="0" i="0" u="none" strike="noStrike" kern="1200" cap="none" spc="0" normalizeH="0" baseline="0" noProof="0" dirty="0">
                <a:ln>
                  <a:noFill/>
                </a:ln>
                <a:solidFill>
                  <a:srgbClr val="C00000"/>
                </a:solidFill>
                <a:effectLst/>
                <a:uLnTx/>
                <a:uFillTx/>
                <a:latin typeface="Helv"/>
                <a:ea typeface="+mn-ea"/>
                <a:cs typeface="+mn-cs"/>
              </a:rPr>
              <a:t>North America sets a new production record for the month of October, breaking the previous record set in 2013.</a:t>
            </a:r>
            <a:endParaRPr kumimoji="0" lang="en-US" sz="1600" b="0" i="0" u="none" strike="noStrike" kern="1200" cap="none" spc="0" normalizeH="0" baseline="0" noProof="0" dirty="0">
              <a:ln>
                <a:noFill/>
              </a:ln>
              <a:solidFill>
                <a:srgbClr val="C00000"/>
              </a:solidFill>
              <a:effectLst/>
              <a:uLnTx/>
              <a:uFillTx/>
              <a:latin typeface="Arial"/>
              <a:ea typeface="HGP創英角ｺﾞｼｯｸUB" pitchFamily="50" charset="-128"/>
              <a:cs typeface="+mn-cs"/>
            </a:endParaRPr>
          </a:p>
        </p:txBody>
      </p:sp>
      <p:sp>
        <p:nvSpPr>
          <p:cNvPr id="89093" name="Text Box 5"/>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North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American Auto Production</a:t>
            </a:r>
          </a:p>
        </p:txBody>
      </p:sp>
      <p:sp>
        <p:nvSpPr>
          <p:cNvPr id="37900" name="Rectangle 15"/>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3"/>
          <p:cNvSpPr>
            <a:spLocks noChangeArrowheads="1"/>
          </p:cNvSpPr>
          <p:nvPr/>
        </p:nvSpPr>
        <p:spPr bwMode="auto">
          <a:xfrm>
            <a:off x="1619247" y="5943600"/>
            <a:ext cx="9182102" cy="7620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 Box 4"/>
          <p:cNvSpPr txBox="1">
            <a:spLocks noChangeArrowheads="1"/>
          </p:cNvSpPr>
          <p:nvPr/>
        </p:nvSpPr>
        <p:spPr bwMode="auto">
          <a:xfrm>
            <a:off x="1752598" y="6075984"/>
            <a:ext cx="8915400" cy="535531"/>
          </a:xfrm>
          <a:prstGeom prst="rect">
            <a:avLst/>
          </a:prstGeom>
          <a:noFill/>
          <a:ln w="28575">
            <a:noFill/>
            <a:miter lim="800000"/>
            <a:headEnd/>
            <a:tailEnd/>
          </a:ln>
        </p:spPr>
        <p:txBody>
          <a:bodyPr wrap="square">
            <a:spAutoFit/>
          </a:bodyPr>
          <a:lstStyle/>
          <a:p>
            <a:pPr marL="1200150" lvl="0" indent="-1200150">
              <a:lnSpc>
                <a:spcPct val="90000"/>
              </a:lnSpc>
              <a:defRPr/>
            </a:pPr>
            <a:r>
              <a:rPr kumimoji="0" lang="en-US" sz="1600" b="0" i="0" u="sng" strike="noStrike" kern="1200" cap="none" spc="0" normalizeH="0" baseline="0" noProof="0" dirty="0" smtClean="0">
                <a:ln>
                  <a:noFill/>
                </a:ln>
                <a:solidFill>
                  <a:srgbClr val="FFFF00"/>
                </a:solidFill>
                <a:effectLst/>
                <a:uLnTx/>
                <a:uFillTx/>
                <a:latin typeface="Arial"/>
                <a:ea typeface="HGP創英角ｺﾞｼｯｸUB" pitchFamily="50" charset="-128"/>
                <a:cs typeface="+mn-cs"/>
              </a:rPr>
              <a:t>Bottom line</a:t>
            </a:r>
            <a:r>
              <a:rPr lang="en-US" sz="1600" b="0" dirty="0">
                <a:solidFill>
                  <a:srgbClr val="FFFF00"/>
                </a:solidFill>
                <a:latin typeface="Arial"/>
                <a:ea typeface="HGP創英角ｺﾞｼｯｸUB" pitchFamily="50" charset="-128"/>
              </a:rPr>
              <a:t>:  Production in </a:t>
            </a:r>
            <a:r>
              <a:rPr lang="en-US" sz="1600" b="0" dirty="0" smtClean="0">
                <a:solidFill>
                  <a:srgbClr val="FFFF00"/>
                </a:solidFill>
                <a:latin typeface="Arial"/>
                <a:ea typeface="HGP創英角ｺﾞｼｯｸUB" pitchFamily="50" charset="-128"/>
              </a:rPr>
              <a:t>North America continues to be negatively affected by the reduction of one shift on MAP Line 1, as well as eliminated production at HDM Guadalajara.</a:t>
            </a:r>
            <a:endParaRPr lang="en-US" sz="1600" b="0" dirty="0">
              <a:solidFill>
                <a:srgbClr val="FFFF00"/>
              </a:solidFill>
              <a:latin typeface="Arial"/>
              <a:ea typeface="HGP創英角ｺﾞｼｯｸUB" pitchFamily="50"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760276267"/>
              </p:ext>
            </p:extLst>
          </p:nvPr>
        </p:nvGraphicFramePr>
        <p:xfrm>
          <a:off x="914401" y="1752596"/>
          <a:ext cx="10744199" cy="3962402"/>
        </p:xfrm>
        <a:graphic>
          <a:graphicData uri="http://schemas.openxmlformats.org/drawingml/2006/table">
            <a:tbl>
              <a:tblPr/>
              <a:tblGrid>
                <a:gridCol w="153489">
                  <a:extLst>
                    <a:ext uri="{9D8B030D-6E8A-4147-A177-3AD203B41FA5}">
                      <a16:colId xmlns:a16="http://schemas.microsoft.com/office/drawing/2014/main" val="813905844"/>
                    </a:ext>
                  </a:extLst>
                </a:gridCol>
                <a:gridCol w="153489">
                  <a:extLst>
                    <a:ext uri="{9D8B030D-6E8A-4147-A177-3AD203B41FA5}">
                      <a16:colId xmlns:a16="http://schemas.microsoft.com/office/drawing/2014/main" val="1418396665"/>
                    </a:ext>
                  </a:extLst>
                </a:gridCol>
                <a:gridCol w="1008639">
                  <a:extLst>
                    <a:ext uri="{9D8B030D-6E8A-4147-A177-3AD203B41FA5}">
                      <a16:colId xmlns:a16="http://schemas.microsoft.com/office/drawing/2014/main" val="3621393909"/>
                    </a:ext>
                  </a:extLst>
                </a:gridCol>
                <a:gridCol w="1666448">
                  <a:extLst>
                    <a:ext uri="{9D8B030D-6E8A-4147-A177-3AD203B41FA5}">
                      <a16:colId xmlns:a16="http://schemas.microsoft.com/office/drawing/2014/main" val="781063220"/>
                    </a:ext>
                  </a:extLst>
                </a:gridCol>
                <a:gridCol w="1205981">
                  <a:extLst>
                    <a:ext uri="{9D8B030D-6E8A-4147-A177-3AD203B41FA5}">
                      <a16:colId xmlns:a16="http://schemas.microsoft.com/office/drawing/2014/main" val="3497470203"/>
                    </a:ext>
                  </a:extLst>
                </a:gridCol>
                <a:gridCol w="1205981">
                  <a:extLst>
                    <a:ext uri="{9D8B030D-6E8A-4147-A177-3AD203B41FA5}">
                      <a16:colId xmlns:a16="http://schemas.microsoft.com/office/drawing/2014/main" val="3868413096"/>
                    </a:ext>
                  </a:extLst>
                </a:gridCol>
                <a:gridCol w="1337543">
                  <a:extLst>
                    <a:ext uri="{9D8B030D-6E8A-4147-A177-3AD203B41FA5}">
                      <a16:colId xmlns:a16="http://schemas.microsoft.com/office/drawing/2014/main" val="1032329863"/>
                    </a:ext>
                  </a:extLst>
                </a:gridCol>
                <a:gridCol w="1337543">
                  <a:extLst>
                    <a:ext uri="{9D8B030D-6E8A-4147-A177-3AD203B41FA5}">
                      <a16:colId xmlns:a16="http://schemas.microsoft.com/office/drawing/2014/main" val="3381004994"/>
                    </a:ext>
                  </a:extLst>
                </a:gridCol>
                <a:gridCol w="1337543">
                  <a:extLst>
                    <a:ext uri="{9D8B030D-6E8A-4147-A177-3AD203B41FA5}">
                      <a16:colId xmlns:a16="http://schemas.microsoft.com/office/drawing/2014/main" val="1644366543"/>
                    </a:ext>
                  </a:extLst>
                </a:gridCol>
                <a:gridCol w="1337543">
                  <a:extLst>
                    <a:ext uri="{9D8B030D-6E8A-4147-A177-3AD203B41FA5}">
                      <a16:colId xmlns:a16="http://schemas.microsoft.com/office/drawing/2014/main" val="3489746599"/>
                    </a:ext>
                  </a:extLst>
                </a:gridCol>
              </a:tblGrid>
              <a:tr h="239340">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effectLst/>
                          <a:latin typeface="+mn-lt"/>
                          <a:ea typeface="ＭＳ Ｐゴシック" panose="020B0600070205080204" pitchFamily="34" charset="-128"/>
                        </a:rPr>
                        <a:t>2020</a:t>
                      </a:r>
                    </a:p>
                  </a:txBody>
                  <a:tcPr marL="142875"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effectLst/>
                          <a:latin typeface="+mn-lt"/>
                          <a:ea typeface="ＭＳ Ｐゴシック" panose="020B0600070205080204" pitchFamily="34" charset="-128"/>
                        </a:rPr>
                        <a:t>CY base</a:t>
                      </a:r>
                    </a:p>
                  </a:txBody>
                  <a:tcPr marL="142875"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mn-lt"/>
                          <a:ea typeface="ＭＳ Ｐゴシック" panose="020B0600070205080204" pitchFamily="34" charset="-128"/>
                        </a:rPr>
                        <a:t>Jan '20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mn-lt"/>
                          <a:ea typeface="ＭＳ Ｐゴシック" panose="020B0600070205080204" pitchFamily="34" charset="-128"/>
                        </a:rPr>
                        <a:t>Jan '19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mn-lt"/>
                          <a:ea typeface="ＭＳ Ｐゴシック" panose="020B0600070205080204" pitchFamily="34" charset="-128"/>
                        </a:rPr>
                        <a:t>CHG%</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mn-lt"/>
                          <a:ea typeface="ＭＳ Ｐゴシック" panose="020B0600070205080204" pitchFamily="34" charset="-128"/>
                        </a:rPr>
                        <a:t>2020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mn-lt"/>
                          <a:ea typeface="ＭＳ Ｐゴシック" panose="020B0600070205080204" pitchFamily="34" charset="-128"/>
                        </a:rPr>
                        <a:t>2019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mn-lt"/>
                          <a:ea typeface="ＭＳ Ｐゴシック" panose="020B0600070205080204" pitchFamily="34" charset="-128"/>
                        </a:rPr>
                        <a:t>CHG%</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2417223"/>
                  </a:ext>
                </a:extLst>
              </a:tr>
              <a:tr h="265933">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MAP</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dirty="0">
                          <a:effectLst/>
                          <a:latin typeface="+mn-lt"/>
                          <a:ea typeface="ＭＳ Ｐゴシック" panose="020B0600070205080204" pitchFamily="34" charset="-128"/>
                        </a:rPr>
                        <a:t>32,146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39,289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-18.2%</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32,146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39,289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-18.2%</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481712690"/>
                  </a:ext>
                </a:extLst>
              </a:tr>
              <a:tr h="265933">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ELP</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dirty="0">
                          <a:effectLst/>
                          <a:latin typeface="+mn-lt"/>
                          <a:ea typeface="ＭＳ Ｐゴシック" panose="020B0600070205080204" pitchFamily="34" charset="-128"/>
                        </a:rPr>
                        <a:t>20,939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dirty="0">
                          <a:effectLst/>
                          <a:latin typeface="+mn-lt"/>
                          <a:ea typeface="ＭＳ Ｐゴシック" panose="020B0600070205080204" pitchFamily="34" charset="-128"/>
                        </a:rPr>
                        <a:t>21,805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-4.0%</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20,939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21,805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-4.0%</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439012502"/>
                  </a:ext>
                </a:extLst>
              </a:tr>
              <a:tr h="265933">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PMC</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34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effectLst/>
                          <a:latin typeface="+mn-lt"/>
                          <a:ea typeface="ＭＳ Ｐゴシック" panose="020B0600070205080204" pitchFamily="34" charset="-128"/>
                        </a:rPr>
                        <a:t>34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effectLst/>
                          <a:latin typeface="+mn-lt"/>
                          <a:ea typeface="ＭＳ Ｐゴシック" panose="020B0600070205080204" pitchFamily="34" charset="-128"/>
                        </a:rPr>
                        <a:t> </a:t>
                      </a:r>
                      <a:r>
                        <a:rPr lang="en-US" sz="1400" b="0" i="0" u="none" strike="noStrike" dirty="0" smtClean="0">
                          <a:effectLst/>
                          <a:latin typeface="+mn-lt"/>
                          <a:ea typeface="ＭＳ Ｐゴシック" panose="020B0600070205080204" pitchFamily="34" charset="-128"/>
                        </a:rPr>
                        <a:t>-- </a:t>
                      </a:r>
                      <a:endParaRPr lang="en-US" sz="1400" b="0" i="0" u="none" strike="noStrike" dirty="0">
                        <a:effectLst/>
                        <a:latin typeface="+mn-lt"/>
                        <a:ea typeface="ＭＳ Ｐゴシック" panose="020B0600070205080204" pitchFamily="34" charset="-128"/>
                      </a:endParaRP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34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34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effectLst/>
                          <a:latin typeface="+mn-lt"/>
                          <a:ea typeface="ＭＳ Ｐゴシック" panose="020B0600070205080204" pitchFamily="34" charset="-128"/>
                        </a:rPr>
                        <a:t> </a:t>
                      </a:r>
                      <a:r>
                        <a:rPr lang="en-US" sz="1400" b="0" i="0" u="none" strike="noStrike" dirty="0" smtClean="0">
                          <a:effectLst/>
                          <a:latin typeface="+mn-lt"/>
                          <a:ea typeface="ＭＳ Ｐゴシック" panose="020B0600070205080204" pitchFamily="34" charset="-128"/>
                        </a:rPr>
                        <a:t>-- </a:t>
                      </a:r>
                      <a:endParaRPr lang="en-US" sz="1400" b="0" i="0" u="none" strike="noStrike" dirty="0">
                        <a:effectLst/>
                        <a:latin typeface="+mn-lt"/>
                        <a:ea typeface="ＭＳ Ｐゴシック" panose="020B0600070205080204" pitchFamily="34" charset="-128"/>
                      </a:endParaRP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3787681"/>
                  </a:ext>
                </a:extLst>
              </a:tr>
              <a:tr h="265933">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CC"/>
                    </a:solidFill>
                  </a:tcPr>
                </a:tc>
                <a:tc gridSpan="2">
                  <a:txBody>
                    <a:bodyPr/>
                    <a:lstStyle/>
                    <a:p>
                      <a:pPr algn="l" fontAlgn="b"/>
                      <a:r>
                        <a:rPr lang="en-US" sz="1400" b="1" i="0" u="none" strike="noStrike">
                          <a:effectLst/>
                          <a:latin typeface="+mn-lt"/>
                          <a:ea typeface="ＭＳ Ｐゴシック" panose="020B0600070205080204" pitchFamily="34" charset="-128"/>
                        </a:rPr>
                        <a:t>HAM TTL</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a:txBody>
                    <a:bodyPr/>
                    <a:lstStyle/>
                    <a:p>
                      <a:pPr algn="r" fontAlgn="b"/>
                      <a:r>
                        <a:rPr lang="en-US" sz="1400" b="0" i="0" u="none" strike="noStrike">
                          <a:effectLst/>
                          <a:latin typeface="+mn-lt"/>
                          <a:ea typeface="ＭＳ Ｐゴシック" panose="020B0600070205080204" pitchFamily="34" charset="-128"/>
                        </a:rPr>
                        <a:t>53,119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61,128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dirty="0">
                          <a:effectLst/>
                          <a:latin typeface="+mn-lt"/>
                          <a:ea typeface="ＭＳ Ｐゴシック" panose="020B0600070205080204" pitchFamily="34" charset="-128"/>
                        </a:rPr>
                        <a:t>-13.1%</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53,119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61,128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-13.1%</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550497289"/>
                  </a:ext>
                </a:extLst>
              </a:tr>
              <a:tr h="265933">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r>
                        <a:rPr lang="en-US" sz="1400" b="1" i="0" u="none" strike="noStrike">
                          <a:effectLst/>
                          <a:latin typeface="+mn-lt"/>
                          <a:ea typeface="ＭＳ Ｐゴシック" panose="020B0600070205080204" pitchFamily="34" charset="-128"/>
                        </a:rPr>
                        <a:t>HMA</a:t>
                      </a:r>
                    </a:p>
                  </a:txBody>
                  <a:tcPr marL="142875"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28,615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29,494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dirty="0">
                          <a:effectLst/>
                          <a:latin typeface="+mn-lt"/>
                          <a:ea typeface="ＭＳ Ｐゴシック" panose="020B0600070205080204" pitchFamily="34" charset="-128"/>
                        </a:rPr>
                        <a:t>-3.0%</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28,615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29,494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-3.0%</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245037640"/>
                  </a:ext>
                </a:extLst>
              </a:tr>
              <a:tr h="265933">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r>
                        <a:rPr lang="en-US" sz="1400" b="1" i="0" u="none" strike="noStrike">
                          <a:effectLst/>
                          <a:latin typeface="+mn-lt"/>
                          <a:ea typeface="ＭＳ Ｐゴシック" panose="020B0600070205080204" pitchFamily="34" charset="-128"/>
                        </a:rPr>
                        <a:t>HMIN</a:t>
                      </a:r>
                    </a:p>
                  </a:txBody>
                  <a:tcPr marL="142875"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21,072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21,494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dirty="0">
                          <a:effectLst/>
                          <a:latin typeface="+mn-lt"/>
                          <a:ea typeface="ＭＳ Ｐゴシック" panose="020B0600070205080204" pitchFamily="34" charset="-128"/>
                        </a:rPr>
                        <a:t>-2.0%</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21,072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21,494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-2.0%</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98285097"/>
                  </a:ext>
                </a:extLst>
              </a:tr>
              <a:tr h="265933">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1" i="0" u="none" strike="noStrike">
                          <a:effectLst/>
                          <a:latin typeface="+mn-lt"/>
                          <a:ea typeface="ＭＳ Ｐゴシック" panose="020B0600070205080204" pitchFamily="34" charset="-128"/>
                        </a:rPr>
                        <a:t>USA TTL</a:t>
                      </a:r>
                    </a:p>
                  </a:txBody>
                  <a:tcPr marL="142875"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a:effectLst/>
                          <a:latin typeface="+mn-lt"/>
                          <a:ea typeface="ＭＳ Ｐゴシック" panose="020B0600070205080204" pitchFamily="34" charset="-128"/>
                        </a:rPr>
                        <a:t>102,806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a:effectLst/>
                          <a:latin typeface="+mn-lt"/>
                          <a:ea typeface="ＭＳ Ｐゴシック" panose="020B0600070205080204" pitchFamily="34" charset="-128"/>
                        </a:rPr>
                        <a:t>112,116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dirty="0">
                          <a:effectLst/>
                          <a:latin typeface="+mn-lt"/>
                          <a:ea typeface="ＭＳ Ｐゴシック" panose="020B0600070205080204" pitchFamily="34" charset="-128"/>
                        </a:rPr>
                        <a:t>-8.3%</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dirty="0">
                          <a:effectLst/>
                          <a:latin typeface="+mn-lt"/>
                          <a:ea typeface="ＭＳ Ｐゴシック" panose="020B0600070205080204" pitchFamily="34" charset="-128"/>
                        </a:rPr>
                        <a:t>102,806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a:effectLst/>
                          <a:latin typeface="+mn-lt"/>
                          <a:ea typeface="ＭＳ Ｐゴシック" panose="020B0600070205080204" pitchFamily="34" charset="-128"/>
                        </a:rPr>
                        <a:t>112,116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a:effectLst/>
                          <a:latin typeface="+mn-lt"/>
                          <a:ea typeface="ＭＳ Ｐゴシック" panose="020B0600070205080204" pitchFamily="34" charset="-128"/>
                        </a:rPr>
                        <a:t>-8.3%</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495666087"/>
                  </a:ext>
                </a:extLst>
              </a:tr>
              <a:tr h="265933">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Plant 1</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18,551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17,726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+4.7%</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dirty="0">
                          <a:effectLst/>
                          <a:latin typeface="+mn-lt"/>
                          <a:ea typeface="ＭＳ Ｐゴシック" panose="020B0600070205080204" pitchFamily="34" charset="-128"/>
                        </a:rPr>
                        <a:t>18,551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17,726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+4.7%</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510158802"/>
                  </a:ext>
                </a:extLst>
              </a:tr>
              <a:tr h="265933">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a:noFill/>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Plant 2</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18,771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18,537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+1.3%</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effectLst/>
                          <a:latin typeface="+mn-lt"/>
                          <a:ea typeface="ＭＳ Ｐゴシック" panose="020B0600070205080204" pitchFamily="34" charset="-128"/>
                        </a:rPr>
                        <a:t>18,771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18,537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mn-lt"/>
                          <a:ea typeface="ＭＳ Ｐゴシック" panose="020B0600070205080204" pitchFamily="34" charset="-128"/>
                        </a:rPr>
                        <a:t>+1.3%</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6288386"/>
                  </a:ext>
                </a:extLst>
              </a:tr>
              <a:tr h="265933">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99"/>
                    </a:solidFill>
                  </a:tcPr>
                </a:tc>
                <a:tc gridSpan="2">
                  <a:txBody>
                    <a:bodyPr/>
                    <a:lstStyle/>
                    <a:p>
                      <a:pPr algn="l" fontAlgn="b"/>
                      <a:r>
                        <a:rPr lang="en-US" sz="1400" b="1" i="0" u="none" strike="noStrike">
                          <a:effectLst/>
                          <a:latin typeface="+mn-lt"/>
                          <a:ea typeface="ＭＳ Ｐゴシック" panose="020B0600070205080204" pitchFamily="34" charset="-128"/>
                        </a:rPr>
                        <a:t>HCM TTL</a:t>
                      </a:r>
                    </a:p>
                  </a:txBody>
                  <a:tcPr marL="142875"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a:txBody>
                    <a:bodyPr/>
                    <a:lstStyle/>
                    <a:p>
                      <a:pPr algn="r" fontAlgn="b"/>
                      <a:r>
                        <a:rPr lang="en-US" sz="1400" b="0" i="0" u="none" strike="noStrike">
                          <a:effectLst/>
                          <a:latin typeface="+mn-lt"/>
                          <a:ea typeface="ＭＳ Ｐゴシック" panose="020B0600070205080204" pitchFamily="34" charset="-128"/>
                        </a:rPr>
                        <a:t>37,322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36,263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+2.9%</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37,322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dirty="0">
                          <a:effectLst/>
                          <a:latin typeface="+mn-lt"/>
                          <a:ea typeface="ＭＳ Ｐゴシック" panose="020B0600070205080204" pitchFamily="34" charset="-128"/>
                        </a:rPr>
                        <a:t>36,263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+2.9%</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211003472"/>
                  </a:ext>
                </a:extLst>
              </a:tr>
              <a:tr h="265933">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Guadalajara</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0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4,200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-100.0%</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0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dirty="0">
                          <a:effectLst/>
                          <a:latin typeface="+mn-lt"/>
                          <a:ea typeface="ＭＳ Ｐゴシック" panose="020B0600070205080204" pitchFamily="34" charset="-128"/>
                        </a:rPr>
                        <a:t>4,200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-100.0%</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045235288"/>
                  </a:ext>
                </a:extLst>
              </a:tr>
              <a:tr h="265933">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Celaya</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13,308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16,340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-18.6%</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mn-lt"/>
                          <a:ea typeface="ＭＳ Ｐゴシック" panose="020B0600070205080204" pitchFamily="34" charset="-128"/>
                        </a:rPr>
                        <a:t>13,308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effectLst/>
                          <a:latin typeface="+mn-lt"/>
                          <a:ea typeface="ＭＳ Ｐゴシック" panose="020B0600070205080204" pitchFamily="34" charset="-128"/>
                        </a:rPr>
                        <a:t>16,340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effectLst/>
                          <a:latin typeface="+mn-lt"/>
                          <a:ea typeface="ＭＳ Ｐゴシック" panose="020B0600070205080204" pitchFamily="34" charset="-128"/>
                        </a:rPr>
                        <a:t>-18.6%</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580149"/>
                  </a:ext>
                </a:extLst>
              </a:tr>
              <a:tr h="265933">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HDM</a:t>
                      </a:r>
                    </a:p>
                  </a:txBody>
                  <a:tcPr marL="14287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13,308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20,540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-35.2%</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13,308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mn-lt"/>
                          <a:ea typeface="ＭＳ Ｐゴシック" panose="020B0600070205080204" pitchFamily="34" charset="-128"/>
                        </a:rPr>
                        <a:t>20,540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dirty="0">
                          <a:effectLst/>
                          <a:latin typeface="+mn-lt"/>
                          <a:ea typeface="ＭＳ Ｐゴシック" panose="020B0600070205080204" pitchFamily="34" charset="-128"/>
                        </a:rPr>
                        <a:t>-35.2%</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109887191"/>
                  </a:ext>
                </a:extLst>
              </a:tr>
              <a:tr h="265933">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400" b="0" i="0" u="none" strike="noStrike">
                          <a:effectLst/>
                          <a:latin typeface="+mn-lt"/>
                          <a:ea typeface="ＭＳ Ｐゴシック" panose="020B0600070205080204" pitchFamily="34" charset="-128"/>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400" b="1" i="0" u="none" strike="noStrike">
                          <a:effectLst/>
                          <a:latin typeface="+mn-lt"/>
                          <a:ea typeface="ＭＳ Ｐゴシック" panose="020B0600070205080204" pitchFamily="34" charset="-128"/>
                        </a:rPr>
                        <a:t> </a:t>
                      </a:r>
                    </a:p>
                  </a:txBody>
                  <a:tcPr marL="142875"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400" b="1" i="0" u="none" strike="noStrike">
                          <a:effectLst/>
                          <a:latin typeface="+mn-lt"/>
                          <a:ea typeface="ＭＳ Ｐゴシック" panose="020B0600070205080204" pitchFamily="34" charset="-128"/>
                        </a:rPr>
                        <a:t>N.A. TTL</a:t>
                      </a:r>
                    </a:p>
                  </a:txBody>
                  <a:tcPr marL="142875"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a:effectLst/>
                          <a:latin typeface="+mn-lt"/>
                          <a:ea typeface="ＭＳ Ｐゴシック" panose="020B0600070205080204" pitchFamily="34" charset="-128"/>
                        </a:rPr>
                        <a:t>153,436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a:effectLst/>
                          <a:latin typeface="+mn-lt"/>
                          <a:ea typeface="ＭＳ Ｐゴシック" panose="020B0600070205080204" pitchFamily="34" charset="-128"/>
                        </a:rPr>
                        <a:t>168,919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a:effectLst/>
                          <a:latin typeface="+mn-lt"/>
                          <a:ea typeface="ＭＳ Ｐゴシック" panose="020B0600070205080204" pitchFamily="34" charset="-128"/>
                        </a:rPr>
                        <a:t>-9.2%</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a:effectLst/>
                          <a:latin typeface="+mn-lt"/>
                          <a:ea typeface="ＭＳ Ｐゴシック" panose="020B0600070205080204" pitchFamily="34" charset="-128"/>
                        </a:rPr>
                        <a:t>153,436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a:effectLst/>
                          <a:latin typeface="+mn-lt"/>
                          <a:ea typeface="ＭＳ Ｐゴシック" panose="020B0600070205080204" pitchFamily="34" charset="-128"/>
                        </a:rPr>
                        <a:t>168,919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dirty="0">
                          <a:effectLst/>
                          <a:latin typeface="+mn-lt"/>
                          <a:ea typeface="ＭＳ Ｐゴシック" panose="020B0600070205080204" pitchFamily="34" charset="-128"/>
                        </a:rPr>
                        <a:t>-9.2%</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887432793"/>
                  </a:ext>
                </a:extLst>
              </a:tr>
            </a:tbl>
          </a:graphicData>
        </a:graphic>
      </p:graphicFrame>
    </p:spTree>
    <p:extLst>
      <p:ext uri="{BB962C8B-B14F-4D97-AF65-F5344CB8AC3E}">
        <p14:creationId xmlns:p14="http://schemas.microsoft.com/office/powerpoint/2010/main" val="1551379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5" name="Rectangle 36"/>
          <p:cNvSpPr>
            <a:spLocks noChangeArrowheads="1"/>
          </p:cNvSpPr>
          <p:nvPr/>
        </p:nvSpPr>
        <p:spPr bwMode="auto">
          <a:xfrm>
            <a:off x="304800" y="0"/>
            <a:ext cx="11887200" cy="12954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92D050"/>
              </a:solidFill>
              <a:effectLst/>
              <a:uLnTx/>
              <a:uFillTx/>
              <a:latin typeface="Arial"/>
              <a:ea typeface="+mn-ea"/>
              <a:cs typeface="+mn-cs"/>
            </a:endParaRPr>
          </a:p>
        </p:txBody>
      </p:sp>
      <p:sp>
        <p:nvSpPr>
          <p:cNvPr id="91175" name="Rectangle 45"/>
          <p:cNvSpPr>
            <a:spLocks noChangeArrowheads="1"/>
          </p:cNvSpPr>
          <p:nvPr/>
        </p:nvSpPr>
        <p:spPr bwMode="auto">
          <a:xfrm>
            <a:off x="1737360" y="5943600"/>
            <a:ext cx="8321040" cy="6096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Arial"/>
              <a:ea typeface="+mn-ea"/>
              <a:cs typeface="+mn-cs"/>
            </a:endParaRPr>
          </a:p>
        </p:txBody>
      </p:sp>
      <p:sp>
        <p:nvSpPr>
          <p:cNvPr id="6164" name="Rectangle 37"/>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18"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sp>
        <p:nvSpPr>
          <p:cNvPr id="31" name="Text Box 33"/>
          <p:cNvSpPr txBox="1">
            <a:spLocks noChangeArrowheads="1"/>
          </p:cNvSpPr>
          <p:nvPr/>
        </p:nvSpPr>
        <p:spPr bwMode="auto">
          <a:xfrm>
            <a:off x="2057400" y="5394960"/>
            <a:ext cx="5669280" cy="274320"/>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Honda Light Trucks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7696200" y="5394960"/>
            <a:ext cx="1920240" cy="274320"/>
          </a:xfrm>
          <a:prstGeom prst="rect">
            <a:avLst/>
          </a:prstGeom>
          <a:solidFill>
            <a:srgbClr val="008000"/>
          </a:solidFill>
          <a:ln w="19050" algn="ctr">
            <a:solidFill>
              <a:schemeClr val="tx1"/>
            </a:solidFill>
            <a:miter lim="800000"/>
            <a:headEnd/>
            <a:tailEnd/>
          </a:ln>
        </p:spPr>
        <p:txBody>
          <a:bodyPr wrap="square" lIns="0" rIns="27432">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Acura Light </a:t>
            </a:r>
            <a:r>
              <a:rPr kumimoji="0" lang="en-US" altLang="ja-JP" sz="1200" b="1" i="0" u="none" strike="noStrike" kern="1200" cap="none" spc="0" normalizeH="0" baseline="0" noProof="0" dirty="0" smtClean="0">
                <a:ln>
                  <a:noFill/>
                </a:ln>
                <a:solidFill>
                  <a:srgbClr val="FFFFFF"/>
                </a:solidFill>
                <a:effectLst/>
                <a:uLnTx/>
                <a:uFillTx/>
                <a:latin typeface="Arial"/>
                <a:ea typeface="HGP創英角ｺﾞｼｯｸUB" pitchFamily="50" charset="-128"/>
                <a:cs typeface="+mn-cs"/>
              </a:rPr>
              <a:t>Truck</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5" name="TextBox 4"/>
          <p:cNvSpPr txBox="1"/>
          <p:nvPr/>
        </p:nvSpPr>
        <p:spPr>
          <a:xfrm rot="16200000">
            <a:off x="649184" y="3127525"/>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5" name="Text Box 9"/>
          <p:cNvSpPr txBox="1">
            <a:spLocks noChangeArrowheads="1"/>
          </p:cNvSpPr>
          <p:nvPr/>
        </p:nvSpPr>
        <p:spPr bwMode="auto">
          <a:xfrm>
            <a:off x="1689232" y="6091434"/>
            <a:ext cx="8321040" cy="313932"/>
          </a:xfrm>
          <a:prstGeom prst="rect">
            <a:avLst/>
          </a:prstGeom>
          <a:noFill/>
          <a:ln w="28575">
            <a:noFill/>
            <a:miter lim="800000"/>
            <a:headEnd/>
            <a:tailEnd/>
          </a:ln>
        </p:spPr>
        <p:txBody>
          <a:bodyPr wrap="square">
            <a:spAutoFit/>
          </a:bodyPr>
          <a:lstStyle/>
          <a:p>
            <a:pPr marL="1427163" lvl="0" indent="-1198563">
              <a:lnSpc>
                <a:spcPct val="90000"/>
              </a:lnSpc>
              <a:spcBef>
                <a:spcPct val="50000"/>
              </a:spcBef>
              <a:defRPr/>
            </a:pPr>
            <a:r>
              <a:rPr kumimoji="0" lang="en-US" sz="1600" b="0" i="0" u="sng" strike="noStrike" kern="1200" cap="none" spc="0" normalizeH="0" baseline="0" noProof="0" dirty="0">
                <a:ln>
                  <a:noFill/>
                </a:ln>
                <a:solidFill>
                  <a:srgbClr val="FFFF00"/>
                </a:solidFill>
                <a:effectLst/>
                <a:uLnTx/>
                <a:uFillTx/>
                <a:latin typeface="Arial" charset="0"/>
                <a:ea typeface="HGPSoeiKakugothicUB" pitchFamily="50" charset="-128"/>
                <a:cs typeface="+mn-cs"/>
              </a:rPr>
              <a:t>Bottom line</a:t>
            </a:r>
            <a:r>
              <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rPr>
              <a:t>: </a:t>
            </a:r>
            <a:r>
              <a:rPr kumimoji="0" lang="en-US" sz="1600" b="0" i="0" u="none"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 </a:t>
            </a:r>
            <a:r>
              <a:rPr lang="en-US" sz="1600" b="0" noProof="0" dirty="0" smtClean="0">
                <a:solidFill>
                  <a:srgbClr val="FFFF00"/>
                </a:solidFill>
                <a:ea typeface="HGPSoeiKakugothicUB" pitchFamily="50" charset="-128"/>
              </a:rPr>
              <a:t>RDX is the only light-truck model at or below the ideal level.</a:t>
            </a:r>
            <a:endParaRPr lang="en-US" sz="1600" b="0" dirty="0">
              <a:solidFill>
                <a:srgbClr val="FFFF00"/>
              </a:solidFill>
              <a:ea typeface="HGPSoeiKakugothicUB" pitchFamily="50" charset="-128"/>
            </a:endParaRPr>
          </a:p>
        </p:txBody>
      </p:sp>
      <p:sp>
        <p:nvSpPr>
          <p:cNvPr id="17" name="Text Box 36"/>
          <p:cNvSpPr txBox="1">
            <a:spLocks noChangeArrowheads="1"/>
          </p:cNvSpPr>
          <p:nvPr/>
        </p:nvSpPr>
        <p:spPr bwMode="auto">
          <a:xfrm>
            <a:off x="0" y="237744"/>
            <a:ext cx="12192000" cy="91307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ts val="32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Canada </a:t>
            </a: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Light Truck Inventory</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
            </a:r>
            <a:b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b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a:t>
            </a:r>
            <a:r>
              <a:rPr kumimoji="0" lang="en-US" sz="28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By </a:t>
            </a:r>
            <a:r>
              <a:rPr kumimoji="0" lang="en-US" sz="28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N.A. Production Model</a:t>
            </a:r>
          </a:p>
        </p:txBody>
      </p:sp>
      <p:sp>
        <p:nvSpPr>
          <p:cNvPr id="20" name="Text Box 5"/>
          <p:cNvSpPr txBox="1">
            <a:spLocks noChangeArrowheads="1"/>
          </p:cNvSpPr>
          <p:nvPr/>
        </p:nvSpPr>
        <p:spPr bwMode="auto">
          <a:xfrm>
            <a:off x="2194560" y="5669280"/>
            <a:ext cx="57054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ct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Honda Canada utilizes data based on last 60-days of sales to calculate inventory</a:t>
            </a:r>
          </a:p>
        </p:txBody>
      </p:sp>
      <p:sp>
        <p:nvSpPr>
          <p:cNvPr id="19" name="Rectangle 38"/>
          <p:cNvSpPr>
            <a:spLocks noChangeArrowheads="1"/>
          </p:cNvSpPr>
          <p:nvPr/>
        </p:nvSpPr>
        <p:spPr bwMode="auto">
          <a:xfrm flipV="1">
            <a:off x="2183662" y="4084474"/>
            <a:ext cx="8179538" cy="62410"/>
          </a:xfrm>
          <a:prstGeom prst="rect">
            <a:avLst/>
          </a:prstGeom>
          <a:solidFill>
            <a:srgbClr val="FFFF00"/>
          </a:solidFill>
          <a:ln w="6350">
            <a:solidFill>
              <a:schemeClr val="bg2"/>
            </a:solidFill>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graphicFrame>
        <p:nvGraphicFramePr>
          <p:cNvPr id="23" name="Chart 22"/>
          <p:cNvGraphicFramePr/>
          <p:nvPr>
            <p:extLst>
              <p:ext uri="{D42A27DB-BD31-4B8C-83A1-F6EECF244321}">
                <p14:modId xmlns:p14="http://schemas.microsoft.com/office/powerpoint/2010/main" val="3050765752"/>
              </p:ext>
            </p:extLst>
          </p:nvPr>
        </p:nvGraphicFramePr>
        <p:xfrm>
          <a:off x="1724800" y="1406577"/>
          <a:ext cx="7876401" cy="3689881"/>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10010272" y="3950262"/>
            <a:ext cx="845288" cy="330833"/>
          </a:xfrm>
          <a:prstGeom prst="rect">
            <a:avLst/>
          </a:prstGeom>
          <a:solidFill>
            <a:srgbClr val="FFFF99"/>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60-70 Days</a:t>
            </a:r>
          </a:p>
        </p:txBody>
      </p:sp>
    </p:spTree>
    <p:extLst>
      <p:ext uri="{BB962C8B-B14F-4D97-AF65-F5344CB8AC3E}">
        <p14:creationId xmlns:p14="http://schemas.microsoft.com/office/powerpoint/2010/main" val="2006259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894" b="7659"/>
          <a:stretch/>
        </p:blipFill>
        <p:spPr>
          <a:xfrm>
            <a:off x="298622" y="0"/>
            <a:ext cx="11893378" cy="6858000"/>
          </a:xfrm>
          <a:prstGeom prst="rect">
            <a:avLst/>
          </a:prstGeom>
        </p:spPr>
      </p:pic>
      <p:sp>
        <p:nvSpPr>
          <p:cNvPr id="37" name="Rectangle 15"/>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11" name="TextBox 10"/>
          <p:cNvSpPr txBox="1"/>
          <p:nvPr/>
        </p:nvSpPr>
        <p:spPr>
          <a:xfrm>
            <a:off x="3352800" y="6396639"/>
            <a:ext cx="22860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smtClean="0">
                <a:ln>
                  <a:noFill/>
                </a:ln>
                <a:solidFill>
                  <a:schemeClr val="bg1"/>
                </a:solidFill>
                <a:effectLst/>
                <a:uLnTx/>
                <a:uFillTx/>
                <a:latin typeface="Arial" charset="0"/>
                <a:ea typeface="+mn-ea"/>
                <a:cs typeface="+mn-cs"/>
              </a:rPr>
              <a:t>2020 Honda HR-V</a:t>
            </a:r>
          </a:p>
        </p:txBody>
      </p:sp>
      <p:sp>
        <p:nvSpPr>
          <p:cNvPr id="13" name="Rectangle 20"/>
          <p:cNvSpPr>
            <a:spLocks noChangeArrowheads="1"/>
          </p:cNvSpPr>
          <p:nvPr/>
        </p:nvSpPr>
        <p:spPr bwMode="auto">
          <a:xfrm>
            <a:off x="0" y="533400"/>
            <a:ext cx="9220200" cy="1293878"/>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 Box 6"/>
          <p:cNvSpPr txBox="1">
            <a:spLocks noChangeArrowheads="1"/>
          </p:cNvSpPr>
          <p:nvPr/>
        </p:nvSpPr>
        <p:spPr bwMode="auto">
          <a:xfrm>
            <a:off x="685800" y="718674"/>
            <a:ext cx="5562600" cy="92333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smtClean="0">
                <a:ln>
                  <a:noFill/>
                </a:ln>
                <a:solidFill>
                  <a:schemeClr val="bg1"/>
                </a:solidFill>
                <a:effectLst/>
                <a:uLnTx/>
                <a:uFillTx/>
                <a:latin typeface="Arial"/>
                <a:ea typeface="HGSSoeiKakugothicUB" pitchFamily="50" charset="-128"/>
                <a:cs typeface="+mn-cs"/>
              </a:rPr>
              <a:t>Mexico </a:t>
            </a:r>
            <a:r>
              <a:rPr kumimoji="0" lang="en-US" sz="5400" b="0" i="0" u="none" strike="noStrike" kern="1200" cap="none" spc="0" normalizeH="0" baseline="0" noProof="0" dirty="0">
                <a:ln>
                  <a:noFill/>
                </a:ln>
                <a:solidFill>
                  <a:schemeClr val="bg1"/>
                </a:solidFill>
                <a:effectLst/>
                <a:uLnTx/>
                <a:uFillTx/>
                <a:latin typeface="Arial"/>
                <a:ea typeface="HGSSoeiKakugothicUB" pitchFamily="50" charset="-128"/>
                <a:cs typeface="+mn-cs"/>
              </a:rPr>
              <a:t>Sales</a:t>
            </a:r>
          </a:p>
        </p:txBody>
      </p:sp>
    </p:spTree>
    <p:extLst>
      <p:ext uri="{BB962C8B-B14F-4D97-AF65-F5344CB8AC3E}">
        <p14:creationId xmlns:p14="http://schemas.microsoft.com/office/powerpoint/2010/main" val="1717844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37"/>
          <p:cNvSpPr>
            <a:spLocks noChangeArrowheads="1"/>
          </p:cNvSpPr>
          <p:nvPr/>
        </p:nvSpPr>
        <p:spPr bwMode="auto">
          <a:xfrm>
            <a:off x="304800" y="0"/>
            <a:ext cx="11887200" cy="12954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6802" name="Text Box 137"/>
          <p:cNvSpPr txBox="1">
            <a:spLocks noChangeArrowheads="1"/>
          </p:cNvSpPr>
          <p:nvPr/>
        </p:nvSpPr>
        <p:spPr bwMode="auto">
          <a:xfrm rot="10800000">
            <a:off x="2055039" y="4648203"/>
            <a:ext cx="553998" cy="1038225"/>
          </a:xfrm>
          <a:prstGeom prst="rect">
            <a:avLst/>
          </a:prstGeom>
          <a:noFill/>
          <a:ln w="9525">
            <a:noFill/>
            <a:miter lim="800000"/>
            <a:headEnd/>
            <a:tailEnd/>
          </a:ln>
        </p:spPr>
        <p:txBody>
          <a:bodyPr vert="eaVert">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HGPSoeiKakupoptai" pitchFamily="50" charset="-128"/>
                <a:cs typeface="+mn-cs"/>
              </a:rPr>
              <a:t>Light</a:t>
            </a:r>
            <a:br>
              <a:rPr kumimoji="0" lang="en-US" sz="1200" b="1" i="0" u="none" strike="noStrike" kern="1200" cap="none" spc="0" normalizeH="0" baseline="0" noProof="0">
                <a:ln>
                  <a:noFill/>
                </a:ln>
                <a:solidFill>
                  <a:srgbClr val="FFFFFF"/>
                </a:solidFill>
                <a:effectLst/>
                <a:uLnTx/>
                <a:uFillTx/>
                <a:latin typeface="Arial" charset="0"/>
                <a:ea typeface="HGPSoeiKakupoptai" pitchFamily="50" charset="-128"/>
                <a:cs typeface="+mn-cs"/>
              </a:rPr>
            </a:br>
            <a:r>
              <a:rPr kumimoji="0" lang="en-US" sz="1200" b="1" i="0" u="none" strike="noStrike" kern="1200" cap="none" spc="0" normalizeH="0" baseline="0" noProof="0">
                <a:ln>
                  <a:noFill/>
                </a:ln>
                <a:solidFill>
                  <a:srgbClr val="FFFFFF"/>
                </a:solidFill>
                <a:effectLst/>
                <a:uLnTx/>
                <a:uFillTx/>
                <a:latin typeface="Arial" charset="0"/>
                <a:ea typeface="HGPSoeiKakupoptai" pitchFamily="50" charset="-128"/>
                <a:cs typeface="+mn-cs"/>
              </a:rPr>
              <a:t> trucks </a:t>
            </a:r>
          </a:p>
        </p:txBody>
      </p:sp>
      <p:sp>
        <p:nvSpPr>
          <p:cNvPr id="156803" name="Text Box 138"/>
          <p:cNvSpPr txBox="1">
            <a:spLocks noChangeArrowheads="1"/>
          </p:cNvSpPr>
          <p:nvPr/>
        </p:nvSpPr>
        <p:spPr bwMode="auto">
          <a:xfrm rot="10800000">
            <a:off x="2146578" y="3181350"/>
            <a:ext cx="369332" cy="1066800"/>
          </a:xfrm>
          <a:prstGeom prst="rect">
            <a:avLst/>
          </a:prstGeom>
          <a:noFill/>
          <a:ln w="9525">
            <a:noFill/>
            <a:miter lim="800000"/>
            <a:headEnd/>
            <a:tailEnd/>
          </a:ln>
        </p:spPr>
        <p:txBody>
          <a:bodyPr vert="eaVert">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
        <p:nvSpPr>
          <p:cNvPr id="156805" name="Text Box 140"/>
          <p:cNvSpPr txBox="1">
            <a:spLocks noChangeArrowheads="1"/>
          </p:cNvSpPr>
          <p:nvPr/>
        </p:nvSpPr>
        <p:spPr bwMode="auto">
          <a:xfrm>
            <a:off x="2058988" y="5638804"/>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
        <p:nvSpPr>
          <p:cNvPr id="35975" name="Rectangle 136"/>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9" name="Group 138"/>
          <p:cNvGraphicFramePr>
            <a:graphicFrameLocks noGrp="1"/>
          </p:cNvGraphicFramePr>
          <p:nvPr>
            <p:extLst>
              <p:ext uri="{D42A27DB-BD31-4B8C-83A1-F6EECF244321}">
                <p14:modId xmlns:p14="http://schemas.microsoft.com/office/powerpoint/2010/main" val="4203984983"/>
              </p:ext>
            </p:extLst>
          </p:nvPr>
        </p:nvGraphicFramePr>
        <p:xfrm>
          <a:off x="1097280" y="1463040"/>
          <a:ext cx="10241280" cy="484632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January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YTD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C0000"/>
                          </a:solidFill>
                          <a:effectLst/>
                          <a:latin typeface="+mn-lt"/>
                          <a:ea typeface="HGSSoeiKakugothicUB" pitchFamily="50" charset="-128"/>
                          <a:cs typeface="+mn-cs"/>
                        </a:rPr>
                        <a:t>Honda de Mexico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6,755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7,106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6,755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7,106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Honda Division Total</a:t>
                      </a:r>
                      <a:endParaRPr kumimoji="0" lang="en-US" sz="14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6,645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6,948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6,645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6,948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Accord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279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-30.1%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279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-30.1%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951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1,118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-14.9%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1,118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-14.9%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Civic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693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1,264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-45.2%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1,264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-45.2%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Fit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300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242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mn-lt"/>
                          <a:ea typeface="HGSSoeiKakugothicUB" pitchFamily="50" charset="-128"/>
                          <a:cs typeface="+mn-cs"/>
                        </a:rPr>
                        <a:t>+24.0%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242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mn-lt"/>
                          <a:ea typeface="HGSSoeiKakugothicUB" pitchFamily="50" charset="-128"/>
                          <a:cs typeface="+mn-cs"/>
                        </a:rPr>
                        <a:t>+24.0%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09101052"/>
                  </a:ext>
                </a:extLst>
              </a:tr>
              <a:tr h="320040">
                <a:tc vMerge="1">
                  <a:txBody>
                    <a:bodyPr/>
                    <a:lstStyle/>
                    <a:p>
                      <a:endParaRPr lang="en-US"/>
                    </a:p>
                  </a:txBody>
                  <a:tcPr/>
                </a:tc>
                <a:tc>
                  <a:txBody>
                    <a:bodyPr/>
                    <a:lstStyle/>
                    <a:p>
                      <a:pPr marL="117475"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Insight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4800"/>
                          </a:solidFill>
                          <a:effectLst/>
                          <a:latin typeface="+mn-lt"/>
                          <a:ea typeface="HGSSoeiKakugothicUB" pitchFamily="50" charset="-128"/>
                          <a:cs typeface="+mn-cs"/>
                        </a:rPr>
                        <a:t>+111.1%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4800"/>
                          </a:solidFill>
                          <a:effectLst/>
                          <a:latin typeface="+mn-lt"/>
                          <a:ea typeface="HGSSoeiKakugothicUB" pitchFamily="50" charset="-128"/>
                          <a:cs typeface="+mn-cs"/>
                        </a:rPr>
                        <a:t>+111.1%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00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BR-V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557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594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-6.2%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594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-6.2%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2,095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1,761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4800"/>
                          </a:solidFill>
                          <a:effectLst/>
                          <a:latin typeface="+mn-lt"/>
                          <a:ea typeface="HGSSoeiKakugothicUB" pitchFamily="50" charset="-128"/>
                          <a:cs typeface="+mn-cs"/>
                        </a:rPr>
                        <a:t>+19.0%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2,095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1,761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4800"/>
                          </a:solidFill>
                          <a:effectLst/>
                          <a:latin typeface="+mn-lt"/>
                          <a:ea typeface="HGSSoeiKakugothicUB" pitchFamily="50" charset="-128"/>
                          <a:cs typeface="+mn-cs"/>
                        </a:rPr>
                        <a:t>+19.0%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HR-V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1,545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1,362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00"/>
                          </a:solidFill>
                          <a:effectLst/>
                          <a:latin typeface="+mj-lt"/>
                          <a:ea typeface="HGSSoeiKakugothicUB" pitchFamily="50" charset="-128"/>
                        </a:rPr>
                        <a:t>+13.4%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1,362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00"/>
                          </a:solidFill>
                          <a:effectLst/>
                          <a:latin typeface="+mj-lt"/>
                          <a:ea typeface="HGSSoeiKakugothicUB" pitchFamily="50" charset="-128"/>
                        </a:rPr>
                        <a:t>+13.4%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Odyssey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-16.9%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-16.9%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5603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Pilot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-15.3%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-15.3%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9282063"/>
                  </a:ext>
                </a:extLst>
              </a:tr>
            </a:tbl>
          </a:graphicData>
        </a:graphic>
      </p:graphicFrame>
      <p:sp>
        <p:nvSpPr>
          <p:cNvPr id="13" name="Text Box 139"/>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de Mexico Auto </a:t>
            </a: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Sales – Honda Division</a:t>
            </a:r>
            <a:endPar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endParaRPr>
          </a:p>
        </p:txBody>
      </p:sp>
      <p:sp>
        <p:nvSpPr>
          <p:cNvPr id="15" name="Text Box 140"/>
          <p:cNvSpPr txBox="1">
            <a:spLocks noChangeArrowheads="1"/>
          </p:cNvSpPr>
          <p:nvPr/>
        </p:nvSpPr>
        <p:spPr bwMode="auto">
          <a:xfrm>
            <a:off x="1828800" y="63246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
        <p:nvSpPr>
          <p:cNvPr id="18" name="Text Box 137"/>
          <p:cNvSpPr txBox="1">
            <a:spLocks noChangeArrowheads="1"/>
          </p:cNvSpPr>
          <p:nvPr/>
        </p:nvSpPr>
        <p:spPr bwMode="auto">
          <a:xfrm rot="10800000">
            <a:off x="1255787" y="4730241"/>
            <a:ext cx="400110" cy="1556259"/>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9" name="Text Box 138"/>
          <p:cNvSpPr txBox="1">
            <a:spLocks noChangeArrowheads="1"/>
          </p:cNvSpPr>
          <p:nvPr/>
        </p:nvSpPr>
        <p:spPr bwMode="auto">
          <a:xfrm rot="10800000">
            <a:off x="1255787" y="3425952"/>
            <a:ext cx="400110" cy="1066800"/>
          </a:xfrm>
          <a:prstGeom prst="rect">
            <a:avLst/>
          </a:prstGeom>
          <a:noFill/>
          <a:ln w="9525">
            <a:noFill/>
            <a:miter lim="800000"/>
            <a:headEnd/>
            <a:tailEnd/>
          </a:ln>
        </p:spPr>
        <p:txBody>
          <a:bodyPr vert="eaVert"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Tree>
    <p:extLst>
      <p:ext uri="{BB962C8B-B14F-4D97-AF65-F5344CB8AC3E}">
        <p14:creationId xmlns:p14="http://schemas.microsoft.com/office/powerpoint/2010/main" val="4060696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26"/>
          <p:cNvSpPr>
            <a:spLocks noChangeArrowheads="1"/>
          </p:cNvSpPr>
          <p:nvPr/>
        </p:nvSpPr>
        <p:spPr bwMode="auto">
          <a:xfrm>
            <a:off x="304800" y="0"/>
            <a:ext cx="11887200" cy="12954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B050"/>
              </a:solidFill>
              <a:effectLst/>
              <a:uLnTx/>
              <a:uFillTx/>
              <a:latin typeface="Arial" charset="0"/>
              <a:ea typeface="+mn-ea"/>
              <a:cs typeface="+mn-cs"/>
            </a:endParaRPr>
          </a:p>
        </p:txBody>
      </p:sp>
      <p:sp>
        <p:nvSpPr>
          <p:cNvPr id="36867" name="Rectangle 127"/>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8840" name="Text Box 128"/>
          <p:cNvSpPr txBox="1">
            <a:spLocks noChangeArrowheads="1"/>
          </p:cNvSpPr>
          <p:nvPr/>
        </p:nvSpPr>
        <p:spPr bwMode="auto">
          <a:xfrm rot="10800000">
            <a:off x="2145268" y="3409950"/>
            <a:ext cx="369332" cy="762000"/>
          </a:xfrm>
          <a:prstGeom prst="rect">
            <a:avLst/>
          </a:prstGeom>
          <a:noFill/>
          <a:ln w="9525">
            <a:noFill/>
            <a:miter lim="800000"/>
            <a:headEnd/>
            <a:tailEnd/>
          </a:ln>
        </p:spPr>
        <p:txBody>
          <a:bodyPr vert="eaVert"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
        <p:nvSpPr>
          <p:cNvPr id="158841" name="Text Box 129"/>
          <p:cNvSpPr txBox="1">
            <a:spLocks noChangeArrowheads="1"/>
          </p:cNvSpPr>
          <p:nvPr/>
        </p:nvSpPr>
        <p:spPr bwMode="auto">
          <a:xfrm rot="10800000">
            <a:off x="2069326" y="4324350"/>
            <a:ext cx="553998" cy="800100"/>
          </a:xfrm>
          <a:prstGeom prst="rect">
            <a:avLst/>
          </a:prstGeom>
          <a:noFill/>
          <a:ln w="9525">
            <a:noFill/>
            <a:miter lim="800000"/>
            <a:headEnd/>
            <a:tailEnd/>
          </a:ln>
        </p:spPr>
        <p:txBody>
          <a:bodyPr vert="eaVert"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Light</a:t>
            </a:r>
            <a:b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br>
            <a: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 trucks </a:t>
            </a:r>
          </a:p>
        </p:txBody>
      </p:sp>
      <p:graphicFrame>
        <p:nvGraphicFramePr>
          <p:cNvPr id="9" name="Group 125"/>
          <p:cNvGraphicFramePr>
            <a:graphicFrameLocks noGrp="1"/>
          </p:cNvGraphicFramePr>
          <p:nvPr>
            <p:extLst>
              <p:ext uri="{D42A27DB-BD31-4B8C-83A1-F6EECF244321}">
                <p14:modId xmlns:p14="http://schemas.microsoft.com/office/powerpoint/2010/main" val="3788516323"/>
              </p:ext>
            </p:extLst>
          </p:nvPr>
        </p:nvGraphicFramePr>
        <p:xfrm>
          <a:off x="1097280" y="1463040"/>
          <a:ext cx="10241280" cy="324612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January</a:t>
                      </a:r>
                      <a:endParaRPr kumimoji="0" lang="en-US" sz="1400" b="1" i="0" u="none" strike="noStrike" cap="none" normalizeH="0" baseline="30000" dirty="0" smtClean="0">
                        <a:ln>
                          <a:noFill/>
                        </a:ln>
                        <a:solidFill>
                          <a:srgbClr val="000066"/>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YTD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C0000"/>
                          </a:solidFill>
                          <a:effectLst/>
                          <a:latin typeface="+mn-lt"/>
                          <a:ea typeface="HGSSoeiKakugothicUB" pitchFamily="50" charset="-128"/>
                          <a:cs typeface="+mn-cs"/>
                        </a:rPr>
                        <a:t>Honda de Mexico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6,755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7,106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6,755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7,106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Acura Division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-30.4%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-30.4%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ILX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7</a:t>
                      </a: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-14.3%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7</a:t>
                      </a: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-14.3%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NSX</a:t>
                      </a:r>
                    </a:p>
                  </a:txBody>
                  <a:tcPr marL="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86798716"/>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TLX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-66.7%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-66.7%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MDX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-9.5%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-9.5%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RDX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-28.4%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-28.4%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11" name="Text Box 137"/>
          <p:cNvSpPr txBox="1">
            <a:spLocks noChangeArrowheads="1"/>
          </p:cNvSpPr>
          <p:nvPr/>
        </p:nvSpPr>
        <p:spPr bwMode="auto">
          <a:xfrm rot="10800000">
            <a:off x="1150074" y="4026568"/>
            <a:ext cx="615553" cy="762000"/>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2" name="Text Box 138"/>
          <p:cNvSpPr txBox="1">
            <a:spLocks noChangeArrowheads="1"/>
          </p:cNvSpPr>
          <p:nvPr/>
        </p:nvSpPr>
        <p:spPr bwMode="auto">
          <a:xfrm rot="10800000">
            <a:off x="1276290" y="3124199"/>
            <a:ext cx="400110" cy="965479"/>
          </a:xfrm>
          <a:prstGeom prst="rect">
            <a:avLst/>
          </a:prstGeom>
          <a:noFill/>
          <a:ln w="9525">
            <a:noFill/>
            <a:miter lim="800000"/>
            <a:headEnd/>
            <a:tailEnd/>
          </a:ln>
        </p:spPr>
        <p:txBody>
          <a:bodyPr vert="eaVert"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
        <p:nvSpPr>
          <p:cNvPr id="13" name="Text Box 139"/>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de Mexico Auto </a:t>
            </a: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Sales – Acura Division</a:t>
            </a:r>
            <a:endPar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endParaRPr>
          </a:p>
        </p:txBody>
      </p:sp>
      <p:sp>
        <p:nvSpPr>
          <p:cNvPr id="14" name="Text Box 130"/>
          <p:cNvSpPr txBox="1">
            <a:spLocks noChangeArrowheads="1"/>
          </p:cNvSpPr>
          <p:nvPr/>
        </p:nvSpPr>
        <p:spPr bwMode="auto">
          <a:xfrm>
            <a:off x="1895408" y="47244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Tree>
    <p:extLst>
      <p:ext uri="{BB962C8B-B14F-4D97-AF65-F5344CB8AC3E}">
        <p14:creationId xmlns:p14="http://schemas.microsoft.com/office/powerpoint/2010/main" val="2902763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3508"/>
          <a:stretch/>
        </p:blipFill>
        <p:spPr>
          <a:xfrm>
            <a:off x="304800" y="-1"/>
            <a:ext cx="11887200" cy="6858001"/>
          </a:xfrm>
          <a:prstGeom prst="rect">
            <a:avLst/>
          </a:prstGeom>
        </p:spPr>
      </p:pic>
      <p:sp>
        <p:nvSpPr>
          <p:cNvPr id="11" name="Rectangle 20"/>
          <p:cNvSpPr>
            <a:spLocks noChangeArrowheads="1"/>
          </p:cNvSpPr>
          <p:nvPr/>
        </p:nvSpPr>
        <p:spPr bwMode="auto">
          <a:xfrm>
            <a:off x="0" y="533400"/>
            <a:ext cx="9220200" cy="1293878"/>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6631" name="Text Box 6"/>
          <p:cNvSpPr txBox="1">
            <a:spLocks noChangeArrowheads="1"/>
          </p:cNvSpPr>
          <p:nvPr/>
        </p:nvSpPr>
        <p:spPr bwMode="auto">
          <a:xfrm>
            <a:off x="685800" y="718674"/>
            <a:ext cx="5562600" cy="92333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smtClean="0">
                <a:ln>
                  <a:noFill/>
                </a:ln>
                <a:solidFill>
                  <a:schemeClr val="bg1"/>
                </a:solidFill>
                <a:effectLst/>
                <a:uLnTx/>
                <a:uFillTx/>
                <a:latin typeface="Arial"/>
                <a:ea typeface="HGSSoeiKakugothicUB" pitchFamily="50" charset="-128"/>
                <a:cs typeface="+mn-cs"/>
              </a:rPr>
              <a:t>U.S. </a:t>
            </a:r>
            <a:r>
              <a:rPr kumimoji="0" lang="en-US" sz="5400" b="0" i="0" u="none" strike="noStrike" kern="1200" cap="none" spc="0" normalizeH="0" baseline="0" noProof="0" dirty="0">
                <a:ln>
                  <a:noFill/>
                </a:ln>
                <a:solidFill>
                  <a:schemeClr val="bg1"/>
                </a:solidFill>
                <a:effectLst/>
                <a:uLnTx/>
                <a:uFillTx/>
                <a:latin typeface="Arial"/>
                <a:ea typeface="HGSSoeiKakugothicUB" pitchFamily="50" charset="-128"/>
                <a:cs typeface="+mn-cs"/>
              </a:rPr>
              <a:t>Sales</a:t>
            </a:r>
          </a:p>
        </p:txBody>
      </p:sp>
      <p:sp>
        <p:nvSpPr>
          <p:cNvPr id="37" name="Rectangle 15"/>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12" name="TextBox 11"/>
          <p:cNvSpPr txBox="1"/>
          <p:nvPr/>
        </p:nvSpPr>
        <p:spPr>
          <a:xfrm>
            <a:off x="9021504" y="6340386"/>
            <a:ext cx="29418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charset="0"/>
                <a:ea typeface="+mn-ea"/>
                <a:cs typeface="+mn-cs"/>
              </a:rPr>
              <a:t>2020 Honda Accord Hybrid</a:t>
            </a:r>
            <a:endParaRPr kumimoji="0" lang="en-US" sz="18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val="454044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37"/>
          <p:cNvSpPr>
            <a:spLocks noChangeArrowheads="1"/>
          </p:cNvSpPr>
          <p:nvPr/>
        </p:nvSpPr>
        <p:spPr bwMode="auto">
          <a:xfrm>
            <a:off x="296333" y="0"/>
            <a:ext cx="11887200" cy="12954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0000"/>
              </a:solidFill>
              <a:effectLst/>
              <a:uLnTx/>
              <a:uFillTx/>
              <a:latin typeface="Arial" charset="0"/>
              <a:ea typeface="+mn-ea"/>
              <a:cs typeface="+mn-cs"/>
            </a:endParaRPr>
          </a:p>
        </p:txBody>
      </p:sp>
      <p:sp>
        <p:nvSpPr>
          <p:cNvPr id="82052" name="Text Box 139"/>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American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Honda U.S. Auto Sales – Honda Division</a:t>
            </a:r>
          </a:p>
        </p:txBody>
      </p:sp>
      <p:sp>
        <p:nvSpPr>
          <p:cNvPr id="156805" name="Text Box 140"/>
          <p:cNvSpPr txBox="1">
            <a:spLocks noChangeArrowheads="1"/>
          </p:cNvSpPr>
          <p:nvPr/>
        </p:nvSpPr>
        <p:spPr bwMode="auto">
          <a:xfrm>
            <a:off x="2058988" y="5638804"/>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
        <p:nvSpPr>
          <p:cNvPr id="35975" name="Rectangle 136"/>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ext Box 130"/>
          <p:cNvSpPr txBox="1">
            <a:spLocks noChangeArrowheads="1"/>
          </p:cNvSpPr>
          <p:nvPr/>
        </p:nvSpPr>
        <p:spPr bwMode="auto">
          <a:xfrm>
            <a:off x="1895408" y="66294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graphicFrame>
        <p:nvGraphicFramePr>
          <p:cNvPr id="12" name="Group 138"/>
          <p:cNvGraphicFramePr>
            <a:graphicFrameLocks noGrp="1"/>
          </p:cNvGraphicFramePr>
          <p:nvPr>
            <p:extLst>
              <p:ext uri="{D42A27DB-BD31-4B8C-83A1-F6EECF244321}">
                <p14:modId xmlns:p14="http://schemas.microsoft.com/office/powerpoint/2010/main" val="3682312969"/>
              </p:ext>
            </p:extLst>
          </p:nvPr>
        </p:nvGraphicFramePr>
        <p:xfrm>
          <a:off x="1097280" y="1463040"/>
          <a:ext cx="10241280" cy="516636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January</a:t>
                      </a:r>
                      <a:endParaRPr kumimoji="0" lang="en-US" sz="1400" b="1" i="0" u="none" strike="noStrike" cap="none" normalizeH="0" baseline="30000" dirty="0" smtClean="0">
                        <a:ln>
                          <a:noFill/>
                        </a:ln>
                        <a:solidFill>
                          <a:srgbClr val="000066"/>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YTD</a:t>
                      </a: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American Honda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101,625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106,139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-4.3%</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101,625</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106,139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Honda Division Total</a:t>
                      </a:r>
                      <a:endParaRPr kumimoji="0" lang="en-US" sz="14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92,395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96,375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-4.1%</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92,395</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96,375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Accord</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15,099</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18,786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-19.6%</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15,099</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18,786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-19.6%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Civic</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20,054</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21,553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-7.0%</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20,054</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21,553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Clarity</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475</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1,271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-62.6%</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475</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1,271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-62.6%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Fit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2,534</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1,405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mn-lt"/>
                          <a:ea typeface="HGSSoeiKakugothicUB" pitchFamily="50" charset="-128"/>
                          <a:cs typeface="+mn-cs"/>
                        </a:rPr>
                        <a:t>+80.4%</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2,534</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1,405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mn-lt"/>
                          <a:ea typeface="HGSSoeiKakugothicUB" pitchFamily="50" charset="-128"/>
                          <a:cs typeface="+mn-cs"/>
                        </a:rPr>
                        <a:t>+80.4%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Insight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1,433</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1,762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-18.7%</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1,433</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1,762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-18.7%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86003540"/>
                  </a:ext>
                </a:extLst>
              </a:tr>
              <a:tr h="320040">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CR-V</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26,027</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29,152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-10.7%</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26,027</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29,152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-10.7%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HR-V</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7,457</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5,974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00"/>
                          </a:solidFill>
                          <a:effectLst/>
                          <a:latin typeface="+mj-lt"/>
                          <a:ea typeface="HGSSoeiKakugothicUB" pitchFamily="50" charset="-128"/>
                        </a:rPr>
                        <a:t>+24.8%</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7,457</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5,974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00"/>
                          </a:solidFill>
                          <a:effectLst/>
                          <a:latin typeface="+mj-lt"/>
                          <a:ea typeface="HGSSoeiKakugothicUB" pitchFamily="50" charset="-128"/>
                        </a:rPr>
                        <a:t>+24.8%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Odyssey</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5,622</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5,828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-3.5%</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5,622</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5,828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Passport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2,846</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mn-lt"/>
                          <a:ea typeface="HGSSoeiKakugothicUB" pitchFamily="50" charset="-128"/>
                          <a:cs typeface="+mn-cs"/>
                        </a:rPr>
                        <a:t>+2,158.7%</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2,846</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mn-lt"/>
                          <a:ea typeface="HGSSoeiKakugothicUB" pitchFamily="50" charset="-128"/>
                          <a:cs typeface="+mn-cs"/>
                        </a:rPr>
                        <a:t>+2,158.7%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09420538"/>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Pilot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7,765</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8,556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-9.2%</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7,765</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8,556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-9.2%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5603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Ridgeline</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3,083</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1,962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006600"/>
                          </a:solidFill>
                          <a:effectLst/>
                          <a:latin typeface="+mn-lt"/>
                          <a:ea typeface="HGSSoeiKakugothicUB" pitchFamily="50" charset="-128"/>
                          <a:cs typeface="+mn-cs"/>
                        </a:rPr>
                        <a:t>+57.1%</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3,083</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1,962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006600"/>
                          </a:solidFill>
                          <a:effectLst/>
                          <a:latin typeface="+mn-lt"/>
                          <a:ea typeface="HGSSoeiKakugothicUB" pitchFamily="50" charset="-128"/>
                          <a:cs typeface="+mn-cs"/>
                        </a:rPr>
                        <a:t>+57.1%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49282063"/>
                  </a:ext>
                </a:extLst>
              </a:tr>
            </a:tbl>
          </a:graphicData>
        </a:graphic>
      </p:graphicFrame>
      <p:sp>
        <p:nvSpPr>
          <p:cNvPr id="10" name="Text Box 137"/>
          <p:cNvSpPr txBox="1">
            <a:spLocks noChangeArrowheads="1"/>
          </p:cNvSpPr>
          <p:nvPr/>
        </p:nvSpPr>
        <p:spPr bwMode="auto">
          <a:xfrm rot="10800000">
            <a:off x="1255787" y="4920741"/>
            <a:ext cx="400110" cy="1556259"/>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1" name="Text Box 138"/>
          <p:cNvSpPr txBox="1">
            <a:spLocks noChangeArrowheads="1"/>
          </p:cNvSpPr>
          <p:nvPr/>
        </p:nvSpPr>
        <p:spPr bwMode="auto">
          <a:xfrm rot="10800000">
            <a:off x="1255787" y="3425952"/>
            <a:ext cx="400110" cy="1066800"/>
          </a:xfrm>
          <a:prstGeom prst="rect">
            <a:avLst/>
          </a:prstGeom>
          <a:noFill/>
          <a:ln w="9525">
            <a:noFill/>
            <a:miter lim="800000"/>
            <a:headEnd/>
            <a:tailEnd/>
          </a:ln>
        </p:spPr>
        <p:txBody>
          <a:bodyPr vert="eaVert"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Tree>
    <p:extLst>
      <p:ext uri="{BB962C8B-B14F-4D97-AF65-F5344CB8AC3E}">
        <p14:creationId xmlns:p14="http://schemas.microsoft.com/office/powerpoint/2010/main" val="251696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26"/>
          <p:cNvSpPr>
            <a:spLocks noChangeArrowheads="1"/>
          </p:cNvSpPr>
          <p:nvPr/>
        </p:nvSpPr>
        <p:spPr bwMode="auto">
          <a:xfrm>
            <a:off x="304800" y="0"/>
            <a:ext cx="11887200" cy="12954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6867" name="Rectangle 127"/>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3971" name="Text Box 3"/>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American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Honda U.S. Auto Sales – Acura Division</a:t>
            </a:r>
          </a:p>
        </p:txBody>
      </p:sp>
      <p:sp>
        <p:nvSpPr>
          <p:cNvPr id="10" name="Text Box 130"/>
          <p:cNvSpPr txBox="1">
            <a:spLocks noChangeArrowheads="1"/>
          </p:cNvSpPr>
          <p:nvPr/>
        </p:nvSpPr>
        <p:spPr bwMode="auto">
          <a:xfrm>
            <a:off x="1895408" y="50292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graphicFrame>
        <p:nvGraphicFramePr>
          <p:cNvPr id="13" name="Group 125"/>
          <p:cNvGraphicFramePr>
            <a:graphicFrameLocks noGrp="1"/>
          </p:cNvGraphicFramePr>
          <p:nvPr>
            <p:extLst>
              <p:ext uri="{D42A27DB-BD31-4B8C-83A1-F6EECF244321}">
                <p14:modId xmlns:p14="http://schemas.microsoft.com/office/powerpoint/2010/main" val="972290148"/>
              </p:ext>
            </p:extLst>
          </p:nvPr>
        </p:nvGraphicFramePr>
        <p:xfrm>
          <a:off x="1097280" y="1463040"/>
          <a:ext cx="10241280" cy="356616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January</a:t>
                      </a:r>
                      <a:endParaRPr kumimoji="0" lang="en-US" sz="1400" b="1" i="0" u="none" strike="noStrike" cap="none" normalizeH="0" baseline="30000" dirty="0" smtClean="0">
                        <a:ln>
                          <a:noFill/>
                        </a:ln>
                        <a:solidFill>
                          <a:srgbClr val="000066"/>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YTD</a:t>
                      </a: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American Honda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101,625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106,139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-4.3%</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101,625</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106,139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Acura Division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9,230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9,764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-5.5%</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9,230</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9,764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-5.5%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ILX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935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805</a:t>
                      </a: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00"/>
                          </a:solidFill>
                          <a:effectLst/>
                          <a:latin typeface="+mj-lt"/>
                          <a:ea typeface="HGSSoeiKakugothicUB" pitchFamily="50" charset="-128"/>
                        </a:rPr>
                        <a:t>+16.1%</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935</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805</a:t>
                      </a: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00"/>
                          </a:solidFill>
                          <a:effectLst/>
                          <a:latin typeface="+mj-lt"/>
                          <a:ea typeface="HGSSoeiKakugothicUB" pitchFamily="50" charset="-128"/>
                        </a:rPr>
                        <a:t>+16.1%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NSX</a:t>
                      </a:r>
                    </a:p>
                  </a:txBody>
                  <a:tcPr marL="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-71.0%</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-71.0%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8679871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RLX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-47.1%</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63</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-47.1%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TLX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1,769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1,669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00"/>
                          </a:solidFill>
                          <a:effectLst/>
                          <a:latin typeface="+mj-lt"/>
                          <a:ea typeface="HGSSoeiKakugothicUB" pitchFamily="50" charset="-128"/>
                        </a:rPr>
                        <a:t>+6.0%</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1,769</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1,669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6600"/>
                          </a:solidFill>
                          <a:effectLst/>
                          <a:latin typeface="+mj-lt"/>
                          <a:ea typeface="HGSSoeiKakugothicUB" pitchFamily="50" charset="-128"/>
                        </a:rPr>
                        <a:t>+6.0%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MDX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2,961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2,968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-0.2%</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2,961</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2,968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-0.2%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RDX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3,493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4,172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-16.3%</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3,493</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4,172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-16.3%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11" name="Text Box 137"/>
          <p:cNvSpPr txBox="1">
            <a:spLocks noChangeArrowheads="1"/>
          </p:cNvSpPr>
          <p:nvPr/>
        </p:nvSpPr>
        <p:spPr bwMode="auto">
          <a:xfrm rot="10800000">
            <a:off x="1143000" y="4375299"/>
            <a:ext cx="615553" cy="685801"/>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a:t>
            </a: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T</a:t>
            </a: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2" name="Text Box 138"/>
          <p:cNvSpPr txBox="1">
            <a:spLocks noChangeArrowheads="1"/>
          </p:cNvSpPr>
          <p:nvPr/>
        </p:nvSpPr>
        <p:spPr bwMode="auto">
          <a:xfrm rot="10800000">
            <a:off x="1250722" y="3230880"/>
            <a:ext cx="400110" cy="1066800"/>
          </a:xfrm>
          <a:prstGeom prst="rect">
            <a:avLst/>
          </a:prstGeom>
          <a:noFill/>
          <a:ln w="9525">
            <a:noFill/>
            <a:miter lim="800000"/>
            <a:headEnd/>
            <a:tailEnd/>
          </a:ln>
        </p:spPr>
        <p:txBody>
          <a:bodyPr vert="eaVert"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Tree>
    <p:extLst>
      <p:ext uri="{BB962C8B-B14F-4D97-AF65-F5344CB8AC3E}">
        <p14:creationId xmlns:p14="http://schemas.microsoft.com/office/powerpoint/2010/main" val="3639239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3573338457"/>
              </p:ext>
            </p:extLst>
          </p:nvPr>
        </p:nvGraphicFramePr>
        <p:xfrm>
          <a:off x="1219200" y="1524000"/>
          <a:ext cx="9145588" cy="4602163"/>
        </p:xfrm>
        <a:graphic>
          <a:graphicData uri="http://schemas.openxmlformats.org/presentationml/2006/ole">
            <mc:AlternateContent xmlns:mc="http://schemas.openxmlformats.org/markup-compatibility/2006">
              <mc:Choice xmlns:v="urn:schemas-microsoft-com:vml" Requires="v">
                <p:oleObj spid="_x0000_s651999" name="Worksheet" r:id="rId4" imgW="7029390" imgH="3895661" progId="Excel.Sheet.8">
                  <p:embed/>
                </p:oleObj>
              </mc:Choice>
              <mc:Fallback>
                <p:oleObj name="Worksheet" r:id="rId4" imgW="7029390" imgH="3895661" progId="Excel.Sheet.8">
                  <p:embed/>
                  <p:pic>
                    <p:nvPicPr>
                      <p:cNvPr id="19" name="Object 2"/>
                      <p:cNvPicPr>
                        <a:picLocks noChangeAspect="1" noChangeArrowheads="1"/>
                      </p:cNvPicPr>
                      <p:nvPr/>
                    </p:nvPicPr>
                    <p:blipFill>
                      <a:blip r:embed="rId5"/>
                      <a:srcRect/>
                      <a:stretch>
                        <a:fillRect/>
                      </a:stretch>
                    </p:blipFill>
                    <p:spPr bwMode="auto">
                      <a:xfrm>
                        <a:off x="1219200" y="1524000"/>
                        <a:ext cx="9145588" cy="4602163"/>
                      </a:xfrm>
                      <a:prstGeom prst="rect">
                        <a:avLst/>
                      </a:prstGeom>
                      <a:solidFill>
                        <a:srgbClr val="000000">
                          <a:alpha val="0"/>
                        </a:srgbClr>
                      </a:solidFill>
                      <a:extLst/>
                    </p:spPr>
                  </p:pic>
                </p:oleObj>
              </mc:Fallback>
            </mc:AlternateContent>
          </a:graphicData>
        </a:graphic>
      </p:graphicFrame>
      <p:sp>
        <p:nvSpPr>
          <p:cNvPr id="86019" name="Rectangle 11"/>
          <p:cNvSpPr>
            <a:spLocks noChangeArrowheads="1"/>
          </p:cNvSpPr>
          <p:nvPr/>
        </p:nvSpPr>
        <p:spPr bwMode="auto">
          <a:xfrm>
            <a:off x="304800" y="0"/>
            <a:ext cx="11887200" cy="1295400"/>
          </a:xfrm>
          <a:prstGeom prst="rect">
            <a:avLst/>
          </a:prstGeom>
          <a:solidFill>
            <a:schemeClr val="accent1"/>
          </a:solidFill>
          <a:ln w="9525">
            <a:noFill/>
            <a:miter lim="800000"/>
            <a:headEnd/>
            <a:tailEnd/>
          </a:ln>
        </p:spPr>
        <p:txBody>
          <a:bodyPr wrap="none" anchor="ctr"/>
          <a:lstStyle/>
          <a:p>
            <a:endParaRPr lang="en-US">
              <a:solidFill>
                <a:schemeClr val="bg1"/>
              </a:solidFill>
              <a:latin typeface="+mj-lt"/>
            </a:endParaRPr>
          </a:p>
        </p:txBody>
      </p:sp>
      <p:sp>
        <p:nvSpPr>
          <p:cNvPr id="86023"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a:defRPr/>
            </a:pPr>
            <a:r>
              <a:rPr lang="en-US" sz="3600" b="0" dirty="0" smtClean="0">
                <a:solidFill>
                  <a:schemeClr val="bg1"/>
                </a:solidFill>
                <a:latin typeface="+mj-lt"/>
                <a:ea typeface="HGP創英角ｺﾞｼｯｸUB" pitchFamily="50" charset="-128"/>
              </a:rPr>
              <a:t>     American </a:t>
            </a:r>
            <a:r>
              <a:rPr lang="en-US" sz="3600" b="0" dirty="0">
                <a:solidFill>
                  <a:schemeClr val="bg1"/>
                </a:solidFill>
                <a:latin typeface="+mj-lt"/>
                <a:ea typeface="HGP創英角ｺﾞｼｯｸUB" pitchFamily="50" charset="-128"/>
              </a:rPr>
              <a:t>Honda Monthly Sales Totals</a:t>
            </a:r>
          </a:p>
        </p:txBody>
      </p:sp>
      <p:sp>
        <p:nvSpPr>
          <p:cNvPr id="3080" name="Rectangle 12"/>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a:defRPr/>
            </a:pPr>
            <a:endParaRPr lang="en-US">
              <a:latin typeface="+mj-lt"/>
            </a:endParaRPr>
          </a:p>
        </p:txBody>
      </p:sp>
      <p:sp>
        <p:nvSpPr>
          <p:cNvPr id="16" name="Rectangle 3"/>
          <p:cNvSpPr>
            <a:spLocks noChangeArrowheads="1"/>
          </p:cNvSpPr>
          <p:nvPr/>
        </p:nvSpPr>
        <p:spPr bwMode="auto">
          <a:xfrm>
            <a:off x="10591800" y="3581400"/>
            <a:ext cx="609600" cy="304800"/>
          </a:xfrm>
          <a:prstGeom prst="rect">
            <a:avLst/>
          </a:prstGeom>
          <a:solidFill>
            <a:srgbClr val="008000">
              <a:alpha val="83920"/>
            </a:srgbClr>
          </a:solidFill>
          <a:ln w="9525">
            <a:noFill/>
            <a:miter lim="800000"/>
            <a:headEnd/>
            <a:tailEnd/>
          </a:ln>
        </p:spPr>
        <p:txBody>
          <a:bodyPr wrap="none" anchor="ctr"/>
          <a:lstStyle/>
          <a:p>
            <a:pPr algn="ctr">
              <a:spcBef>
                <a:spcPct val="50000"/>
              </a:spcBef>
            </a:pPr>
            <a:r>
              <a:rPr lang="en-US" sz="1400" b="0" dirty="0" smtClean="0">
                <a:solidFill>
                  <a:schemeClr val="bg1"/>
                </a:solidFill>
                <a:latin typeface="+mj-lt"/>
                <a:ea typeface="HGP創英角ｺﾞｼｯｸUB" pitchFamily="50" charset="-128"/>
              </a:rPr>
              <a:t>2018</a:t>
            </a:r>
            <a:endParaRPr lang="en-US" sz="1400" b="0" dirty="0">
              <a:solidFill>
                <a:schemeClr val="bg1"/>
              </a:solidFill>
              <a:latin typeface="+mj-lt"/>
              <a:ea typeface="HGP創英角ｺﾞｼｯｸUB" pitchFamily="50" charset="-128"/>
            </a:endParaRPr>
          </a:p>
        </p:txBody>
      </p:sp>
      <p:sp>
        <p:nvSpPr>
          <p:cNvPr id="17" name="Rectangle 4"/>
          <p:cNvSpPr>
            <a:spLocks noChangeArrowheads="1"/>
          </p:cNvSpPr>
          <p:nvPr/>
        </p:nvSpPr>
        <p:spPr bwMode="auto">
          <a:xfrm>
            <a:off x="10591800" y="2438400"/>
            <a:ext cx="609600" cy="304800"/>
          </a:xfrm>
          <a:prstGeom prst="rect">
            <a:avLst/>
          </a:prstGeom>
          <a:solidFill>
            <a:srgbClr val="FF0000">
              <a:alpha val="84000"/>
            </a:srgbClr>
          </a:solidFill>
          <a:ln w="9525">
            <a:noFill/>
            <a:miter lim="800000"/>
            <a:headEnd/>
            <a:tailEnd/>
          </a:ln>
        </p:spPr>
        <p:txBody>
          <a:bodyPr wrap="none" anchor="ctr"/>
          <a:lstStyle/>
          <a:p>
            <a:pPr algn="ctr">
              <a:spcBef>
                <a:spcPct val="50000"/>
              </a:spcBef>
            </a:pPr>
            <a:r>
              <a:rPr lang="en-US" sz="1400" b="0" dirty="0" smtClean="0">
                <a:solidFill>
                  <a:schemeClr val="bg1"/>
                </a:solidFill>
                <a:latin typeface="+mj-lt"/>
                <a:ea typeface="HGP創英角ｺﾞｼｯｸUB" pitchFamily="50" charset="-128"/>
              </a:rPr>
              <a:t>2020</a:t>
            </a:r>
            <a:endParaRPr lang="en-US" sz="1400" b="0" dirty="0">
              <a:solidFill>
                <a:schemeClr val="bg1"/>
              </a:solidFill>
              <a:latin typeface="+mj-lt"/>
              <a:ea typeface="HGP創英角ｺﾞｼｯｸUB" pitchFamily="50" charset="-128"/>
            </a:endParaRPr>
          </a:p>
        </p:txBody>
      </p:sp>
      <p:sp>
        <p:nvSpPr>
          <p:cNvPr id="18" name="Rectangle 5"/>
          <p:cNvSpPr>
            <a:spLocks noChangeArrowheads="1"/>
          </p:cNvSpPr>
          <p:nvPr/>
        </p:nvSpPr>
        <p:spPr bwMode="auto">
          <a:xfrm>
            <a:off x="10591800" y="3009900"/>
            <a:ext cx="609600" cy="304800"/>
          </a:xfrm>
          <a:prstGeom prst="rect">
            <a:avLst/>
          </a:prstGeom>
          <a:solidFill>
            <a:srgbClr val="000066">
              <a:alpha val="84000"/>
            </a:srgbClr>
          </a:solidFill>
          <a:ln w="9525">
            <a:noFill/>
            <a:miter lim="800000"/>
            <a:headEnd/>
            <a:tailEnd/>
          </a:ln>
        </p:spPr>
        <p:txBody>
          <a:bodyPr wrap="none" anchor="ctr"/>
          <a:lstStyle/>
          <a:p>
            <a:pPr algn="ctr">
              <a:spcBef>
                <a:spcPct val="50000"/>
              </a:spcBef>
            </a:pPr>
            <a:r>
              <a:rPr lang="en-US" sz="1400" b="0" dirty="0" smtClean="0">
                <a:solidFill>
                  <a:schemeClr val="bg1"/>
                </a:solidFill>
                <a:latin typeface="+mj-lt"/>
                <a:ea typeface="HGP創英角ｺﾞｼｯｸUB" pitchFamily="50" charset="-128"/>
              </a:rPr>
              <a:t>2019</a:t>
            </a:r>
            <a:endParaRPr lang="en-US" sz="1400" b="0" dirty="0">
              <a:solidFill>
                <a:schemeClr val="bg1"/>
              </a:solidFill>
              <a:latin typeface="+mj-lt"/>
              <a:ea typeface="HGP創英角ｺﾞｼｯｸUB" pitchFamily="50" charset="-128"/>
            </a:endParaRPr>
          </a:p>
        </p:txBody>
      </p:sp>
      <p:sp>
        <p:nvSpPr>
          <p:cNvPr id="20" name="Rectangle 19"/>
          <p:cNvSpPr>
            <a:spLocks noChangeArrowheads="1"/>
          </p:cNvSpPr>
          <p:nvPr/>
        </p:nvSpPr>
        <p:spPr bwMode="auto">
          <a:xfrm>
            <a:off x="4179888" y="6172200"/>
            <a:ext cx="3832225" cy="533400"/>
          </a:xfrm>
          <a:prstGeom prst="rect">
            <a:avLst/>
          </a:prstGeom>
          <a:solidFill>
            <a:schemeClr val="tx1">
              <a:lumMod val="65000"/>
              <a:lumOff val="35000"/>
            </a:schemeClr>
          </a:solidFill>
          <a:ln w="9525">
            <a:solidFill>
              <a:schemeClr val="tx1">
                <a:lumMod val="50000"/>
                <a:lumOff val="50000"/>
              </a:schemeClr>
            </a:solidFill>
            <a:miter lim="800000"/>
            <a:headEnd/>
            <a:tailEnd/>
          </a:ln>
        </p:spPr>
        <p:txBody>
          <a:bodyPr wrap="none" anchor="ctr"/>
          <a:lstStyle/>
          <a:p>
            <a:pPr lvl="0" algn="ctr">
              <a:spcBef>
                <a:spcPct val="20000"/>
              </a:spcBef>
              <a:defRPr/>
            </a:pPr>
            <a:r>
              <a:rPr lang="en-US" b="0" dirty="0" smtClean="0">
                <a:solidFill>
                  <a:schemeClr val="bg1"/>
                </a:solidFill>
                <a:latin typeface="+mj-lt"/>
                <a:ea typeface="HGP創英角ｺﾞｼｯｸUB" pitchFamily="50" charset="-128"/>
              </a:rPr>
              <a:t>January 2020 Sales </a:t>
            </a:r>
            <a:r>
              <a:rPr lang="en-US" b="0" dirty="0" smtClean="0">
                <a:solidFill>
                  <a:schemeClr val="bg1"/>
                </a:solidFill>
                <a:latin typeface="+mn-lt"/>
                <a:ea typeface="HGP創英角ｺﾞｼｯｸUB" pitchFamily="50" charset="-128"/>
              </a:rPr>
              <a:t>– </a:t>
            </a:r>
            <a:r>
              <a:rPr lang="en-US" b="0" dirty="0" smtClean="0">
                <a:solidFill>
                  <a:schemeClr val="bg1"/>
                </a:solidFill>
                <a:latin typeface="+mn-lt"/>
              </a:rPr>
              <a:t>101,625</a:t>
            </a:r>
            <a:endParaRPr lang="en-US" b="0" baseline="30000" dirty="0">
              <a:solidFill>
                <a:schemeClr val="bg1"/>
              </a:solidFill>
              <a:latin typeface="+mn-lt"/>
              <a:ea typeface="HGP創英角ｺﾞｼｯｸUB" pitchFamily="50" charset="-128"/>
            </a:endParaRPr>
          </a:p>
        </p:txBody>
      </p:sp>
      <p:sp>
        <p:nvSpPr>
          <p:cNvPr id="21" name="Rectangle 20"/>
          <p:cNvSpPr/>
          <p:nvPr/>
        </p:nvSpPr>
        <p:spPr>
          <a:xfrm>
            <a:off x="2222157" y="1729946"/>
            <a:ext cx="609600" cy="4240959"/>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5297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11"/>
          <p:cNvSpPr>
            <a:spLocks noChangeArrowheads="1"/>
          </p:cNvSpPr>
          <p:nvPr/>
        </p:nvSpPr>
        <p:spPr bwMode="auto">
          <a:xfrm>
            <a:off x="304800" y="0"/>
            <a:ext cx="11887200" cy="12954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a:ea typeface="+mn-ea"/>
              <a:cs typeface="+mn-cs"/>
            </a:endParaRPr>
          </a:p>
        </p:txBody>
      </p:sp>
      <p:sp>
        <p:nvSpPr>
          <p:cNvPr id="86023"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    American Honda Auto Incentives </a:t>
            </a:r>
          </a:p>
        </p:txBody>
      </p:sp>
      <p:sp>
        <p:nvSpPr>
          <p:cNvPr id="3080" name="Rectangle 12"/>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a:ea typeface="+mn-ea"/>
              <a:cs typeface="+mn-cs"/>
            </a:endParaRPr>
          </a:p>
        </p:txBody>
      </p:sp>
      <p:sp>
        <p:nvSpPr>
          <p:cNvPr id="14" name="Rectangle 13"/>
          <p:cNvSpPr>
            <a:spLocks noChangeArrowheads="1"/>
          </p:cNvSpPr>
          <p:nvPr/>
        </p:nvSpPr>
        <p:spPr bwMode="auto">
          <a:xfrm>
            <a:off x="1904999" y="6096000"/>
            <a:ext cx="8839201" cy="645777"/>
          </a:xfrm>
          <a:prstGeom prst="rect">
            <a:avLst/>
          </a:prstGeom>
          <a:solidFill>
            <a:schemeClr val="tx1">
              <a:lumMod val="50000"/>
              <a:lumOff val="50000"/>
            </a:schemeClr>
          </a:solidFill>
          <a:ln w="9525">
            <a:solidFill>
              <a:schemeClr val="tx1">
                <a:lumMod val="50000"/>
                <a:lumOff val="50000"/>
              </a:schemeClr>
            </a:solidFill>
            <a:miter lim="800000"/>
            <a:headEnd/>
            <a:tailEnd/>
          </a:ln>
        </p:spPr>
        <p:txBody>
          <a:bodyPr wrap="squar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American Honda incentives increased</a:t>
            </a:r>
            <a:r>
              <a:rPr kumimoji="0" lang="en-US" sz="1800" b="0" i="0" u="none" strike="noStrike" kern="1200" cap="none" spc="0" normalizeH="0" noProof="0" dirty="0" smtClean="0">
                <a:ln>
                  <a:noFill/>
                </a:ln>
                <a:solidFill>
                  <a:prstClr val="white"/>
                </a:solidFill>
                <a:effectLst/>
                <a:uLnTx/>
                <a:uFillTx/>
                <a:latin typeface="Arial"/>
                <a:ea typeface="HGP創英角ｺﾞｼｯｸUB" pitchFamily="50" charset="-128"/>
                <a:cs typeface="+mn-cs"/>
              </a:rPr>
              <a:t> compared to January 2019, but were lower than the average from the previous two months (Nov. and Dec. 2019). </a:t>
            </a:r>
            <a:endParaRPr kumimoji="0" lang="en-US" sz="1800" b="0" i="0" u="none" strike="noStrike" kern="1200" cap="none" spc="0" normalizeH="0" baseline="30000" noProof="0" dirty="0">
              <a:ln>
                <a:noFill/>
              </a:ln>
              <a:solidFill>
                <a:prstClr val="white"/>
              </a:solidFill>
              <a:effectLst/>
              <a:uLnTx/>
              <a:uFillTx/>
              <a:latin typeface="Arial"/>
              <a:ea typeface="HGP創英角ｺﾞｼｯｸUB" pitchFamily="50" charset="-128"/>
              <a:cs typeface="+mn-cs"/>
            </a:endParaRPr>
          </a:p>
        </p:txBody>
      </p:sp>
      <p:sp>
        <p:nvSpPr>
          <p:cNvPr id="11" name="Rectangle 3"/>
          <p:cNvSpPr>
            <a:spLocks noChangeArrowheads="1"/>
          </p:cNvSpPr>
          <p:nvPr/>
        </p:nvSpPr>
        <p:spPr bwMode="auto">
          <a:xfrm>
            <a:off x="11201400" y="4038600"/>
            <a:ext cx="609600" cy="304800"/>
          </a:xfrm>
          <a:prstGeom prst="rect">
            <a:avLst/>
          </a:prstGeom>
          <a:solidFill>
            <a:srgbClr val="5B9BD5"/>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HGP創英角ｺﾞｼｯｸUB" pitchFamily="50" charset="-128"/>
                <a:cs typeface="+mn-cs"/>
              </a:rPr>
              <a:t>2018</a:t>
            </a:r>
            <a:endParaRPr kumimoji="0" lang="en-US" sz="1400" b="0" i="0" u="none" strike="noStrike" kern="1200" cap="none" spc="0" normalizeH="0" baseline="0" noProof="0" dirty="0">
              <a:ln>
                <a:noFill/>
              </a:ln>
              <a:solidFill>
                <a:prstClr val="black"/>
              </a:solidFill>
              <a:effectLst/>
              <a:uLnTx/>
              <a:uFillTx/>
              <a:latin typeface="Arial"/>
              <a:ea typeface="HGP創英角ｺﾞｼｯｸUB" pitchFamily="50" charset="-128"/>
              <a:cs typeface="+mn-cs"/>
            </a:endParaRPr>
          </a:p>
        </p:txBody>
      </p:sp>
      <p:sp>
        <p:nvSpPr>
          <p:cNvPr id="12" name="Rectangle 4"/>
          <p:cNvSpPr>
            <a:spLocks noChangeArrowheads="1"/>
          </p:cNvSpPr>
          <p:nvPr/>
        </p:nvSpPr>
        <p:spPr bwMode="auto">
          <a:xfrm>
            <a:off x="11201400" y="2895600"/>
            <a:ext cx="609600" cy="304800"/>
          </a:xfrm>
          <a:prstGeom prst="rect">
            <a:avLst/>
          </a:prstGeom>
          <a:solidFill>
            <a:srgbClr val="FF6565"/>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HGP創英角ｺﾞｼｯｸUB" pitchFamily="50" charset="-128"/>
                <a:cs typeface="+mn-cs"/>
              </a:rPr>
              <a:t>2020</a:t>
            </a:r>
            <a:endParaRPr kumimoji="0" lang="en-US" sz="1400" b="0" i="0" u="none" strike="noStrike" kern="1200" cap="none" spc="0" normalizeH="0" baseline="0" noProof="0" dirty="0">
              <a:ln>
                <a:noFill/>
              </a:ln>
              <a:solidFill>
                <a:prstClr val="black"/>
              </a:solidFill>
              <a:effectLst/>
              <a:uLnTx/>
              <a:uFillTx/>
              <a:latin typeface="Arial"/>
              <a:ea typeface="HGP創英角ｺﾞｼｯｸUB" pitchFamily="50" charset="-128"/>
              <a:cs typeface="+mn-cs"/>
            </a:endParaRPr>
          </a:p>
        </p:txBody>
      </p:sp>
      <p:sp>
        <p:nvSpPr>
          <p:cNvPr id="13" name="Rectangle 5"/>
          <p:cNvSpPr>
            <a:spLocks noChangeArrowheads="1"/>
          </p:cNvSpPr>
          <p:nvPr/>
        </p:nvSpPr>
        <p:spPr bwMode="auto">
          <a:xfrm>
            <a:off x="11201400" y="3467100"/>
            <a:ext cx="609600" cy="304800"/>
          </a:xfrm>
          <a:prstGeom prst="rect">
            <a:avLst/>
          </a:prstGeom>
          <a:solidFill>
            <a:srgbClr val="9DC3E6"/>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HGP創英角ｺﾞｼｯｸUB" pitchFamily="50" charset="-128"/>
                <a:cs typeface="+mn-cs"/>
              </a:rPr>
              <a:t>2019</a:t>
            </a:r>
            <a:endParaRPr kumimoji="0" lang="en-US" sz="1400" b="0" i="0" u="none" strike="noStrike" kern="1200" cap="none" spc="0" normalizeH="0" baseline="0" noProof="0" dirty="0">
              <a:ln>
                <a:noFill/>
              </a:ln>
              <a:solidFill>
                <a:prstClr val="black"/>
              </a:solidFill>
              <a:effectLst/>
              <a:uLnTx/>
              <a:uFillTx/>
              <a:latin typeface="Arial"/>
              <a:ea typeface="HGP創英角ｺﾞｼｯｸUB" pitchFamily="50" charset="-128"/>
              <a:cs typeface="+mn-cs"/>
            </a:endParaRPr>
          </a:p>
        </p:txBody>
      </p:sp>
      <p:pic>
        <p:nvPicPr>
          <p:cNvPr id="2" name="Picture 1"/>
          <p:cNvPicPr>
            <a:picLocks noChangeAspect="1"/>
          </p:cNvPicPr>
          <p:nvPr/>
        </p:nvPicPr>
        <p:blipFill rotWithShape="1">
          <a:blip r:embed="rId3"/>
          <a:srcRect t="30641" b="3220"/>
          <a:stretch/>
        </p:blipFill>
        <p:spPr>
          <a:xfrm>
            <a:off x="1509414" y="1498207"/>
            <a:ext cx="9477972" cy="4547385"/>
          </a:xfrm>
          <a:prstGeom prst="rect">
            <a:avLst/>
          </a:prstGeom>
        </p:spPr>
      </p:pic>
      <p:sp>
        <p:nvSpPr>
          <p:cNvPr id="5" name="TextBox 4"/>
          <p:cNvSpPr txBox="1"/>
          <p:nvPr/>
        </p:nvSpPr>
        <p:spPr>
          <a:xfrm>
            <a:off x="3416643" y="2514600"/>
            <a:ext cx="1314271" cy="307777"/>
          </a:xfrm>
          <a:prstGeom prst="rect">
            <a:avLst/>
          </a:prstGeom>
          <a:noFill/>
        </p:spPr>
        <p:txBody>
          <a:bodyPr wrap="none" rtlCol="0">
            <a:spAutoFit/>
          </a:bodyPr>
          <a:lstStyle/>
          <a:p>
            <a:r>
              <a:rPr lang="en-US" sz="1400" dirty="0" smtClean="0">
                <a:solidFill>
                  <a:srgbClr val="404040"/>
                </a:solidFill>
              </a:rPr>
              <a:t>Industry Avg.</a:t>
            </a:r>
            <a:endParaRPr lang="en-US" sz="1400" dirty="0">
              <a:solidFill>
                <a:srgbClr val="404040"/>
              </a:solidFill>
            </a:endParaRPr>
          </a:p>
        </p:txBody>
      </p:sp>
    </p:spTree>
    <p:extLst>
      <p:ext uri="{BB962C8B-B14F-4D97-AF65-F5344CB8AC3E}">
        <p14:creationId xmlns:p14="http://schemas.microsoft.com/office/powerpoint/2010/main" val="3891716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8"/>
          <p:cNvSpPr>
            <a:spLocks noChangeArrowheads="1"/>
          </p:cNvSpPr>
          <p:nvPr/>
        </p:nvSpPr>
        <p:spPr bwMode="auto">
          <a:xfrm>
            <a:off x="2133600" y="3158008"/>
            <a:ext cx="8389088" cy="274320"/>
          </a:xfrm>
          <a:prstGeom prst="rect">
            <a:avLst/>
          </a:prstGeom>
          <a:solidFill>
            <a:srgbClr val="FFFF00"/>
          </a:solidFill>
          <a:ln w="6350">
            <a:solidFill>
              <a:schemeClr val="bg2"/>
            </a:solidFill>
            <a:prstDash val="solid"/>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sp>
        <p:nvSpPr>
          <p:cNvPr id="91165" name="Rectangle 36"/>
          <p:cNvSpPr>
            <a:spLocks noChangeArrowheads="1"/>
          </p:cNvSpPr>
          <p:nvPr/>
        </p:nvSpPr>
        <p:spPr bwMode="auto">
          <a:xfrm>
            <a:off x="304800" y="0"/>
            <a:ext cx="11887200" cy="12954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B050"/>
              </a:solidFill>
              <a:effectLst/>
              <a:uLnTx/>
              <a:uFillTx/>
              <a:latin typeface="Arial"/>
              <a:ea typeface="+mn-ea"/>
              <a:cs typeface="+mn-cs"/>
            </a:endParaRPr>
          </a:p>
        </p:txBody>
      </p:sp>
      <p:sp>
        <p:nvSpPr>
          <p:cNvPr id="91175" name="Rectangle 45"/>
          <p:cNvSpPr>
            <a:spLocks noChangeArrowheads="1"/>
          </p:cNvSpPr>
          <p:nvPr/>
        </p:nvSpPr>
        <p:spPr bwMode="auto">
          <a:xfrm>
            <a:off x="1737360" y="5943600"/>
            <a:ext cx="8595360" cy="6096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Arial"/>
              <a:ea typeface="+mn-ea"/>
              <a:cs typeface="+mn-cs"/>
            </a:endParaRPr>
          </a:p>
        </p:txBody>
      </p:sp>
      <p:sp>
        <p:nvSpPr>
          <p:cNvPr id="6164" name="Rectangle 37"/>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18"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sp>
        <p:nvSpPr>
          <p:cNvPr id="31" name="Text Box 33"/>
          <p:cNvSpPr txBox="1">
            <a:spLocks noChangeArrowheads="1"/>
          </p:cNvSpPr>
          <p:nvPr/>
        </p:nvSpPr>
        <p:spPr bwMode="auto">
          <a:xfrm>
            <a:off x="2133600" y="5298753"/>
            <a:ext cx="3429000" cy="276999"/>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5334000" y="5293635"/>
            <a:ext cx="4206240" cy="282117"/>
          </a:xfrm>
          <a:prstGeom prst="rect">
            <a:avLst/>
          </a:prstGeom>
          <a:solidFill>
            <a:srgbClr val="008000"/>
          </a:solidFill>
          <a:ln w="19050" algn="ctr">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Light Trucks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21" name="Text Box 5"/>
          <p:cNvSpPr txBox="1">
            <a:spLocks noChangeArrowheads="1"/>
          </p:cNvSpPr>
          <p:nvPr/>
        </p:nvSpPr>
        <p:spPr bwMode="auto">
          <a:xfrm>
            <a:off x="2651760" y="5669280"/>
            <a:ext cx="59340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ts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This inventory level is determined by dividing dealer inventory at the end of the month by average daily sales.</a:t>
            </a:r>
          </a:p>
        </p:txBody>
      </p:sp>
      <p:graphicFrame>
        <p:nvGraphicFramePr>
          <p:cNvPr id="4" name="Chart 3"/>
          <p:cNvGraphicFramePr/>
          <p:nvPr>
            <p:extLst>
              <p:ext uri="{D42A27DB-BD31-4B8C-83A1-F6EECF244321}">
                <p14:modId xmlns:p14="http://schemas.microsoft.com/office/powerpoint/2010/main" val="692235962"/>
              </p:ext>
            </p:extLst>
          </p:nvPr>
        </p:nvGraphicFramePr>
        <p:xfrm>
          <a:off x="1656848" y="1406577"/>
          <a:ext cx="8020553" cy="38921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496784" y="3113017"/>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5" name="Text Box 9"/>
          <p:cNvSpPr txBox="1">
            <a:spLocks noChangeArrowheads="1"/>
          </p:cNvSpPr>
          <p:nvPr/>
        </p:nvSpPr>
        <p:spPr bwMode="auto">
          <a:xfrm>
            <a:off x="1737360" y="5989320"/>
            <a:ext cx="8237752" cy="535531"/>
          </a:xfrm>
          <a:prstGeom prst="rect">
            <a:avLst/>
          </a:prstGeom>
          <a:noFill/>
          <a:ln w="28575">
            <a:noFill/>
            <a:miter lim="800000"/>
            <a:headEnd/>
            <a:tailEnd/>
          </a:ln>
        </p:spPr>
        <p:txBody>
          <a:bodyPr wrap="square">
            <a:spAutoFit/>
          </a:bodyPr>
          <a:lstStyle/>
          <a:p>
            <a:pPr marL="1371600" lvl="0" indent="-1257300">
              <a:lnSpc>
                <a:spcPct val="90000"/>
              </a:lnSpc>
              <a:spcBef>
                <a:spcPct val="50000"/>
              </a:spcBef>
              <a:defRPr/>
            </a:pPr>
            <a:r>
              <a:rPr kumimoji="0" lang="en-US" sz="1600" b="0" i="0" u="sng"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Bottom line</a:t>
            </a:r>
            <a:r>
              <a:rPr kumimoji="0" lang="en-US" sz="1600" b="0" i="0" u="none"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   Overall</a:t>
            </a:r>
            <a:r>
              <a:rPr kumimoji="0" lang="en-US" sz="1600" b="0" i="0" u="none" strike="noStrike" kern="1200" cap="none" spc="0" normalizeH="0" noProof="0" dirty="0" smtClean="0">
                <a:ln>
                  <a:noFill/>
                </a:ln>
                <a:solidFill>
                  <a:srgbClr val="FFFF00"/>
                </a:solidFill>
                <a:effectLst/>
                <a:uLnTx/>
                <a:uFillTx/>
                <a:latin typeface="Arial" charset="0"/>
                <a:ea typeface="HGPSoeiKakugothicUB" pitchFamily="50" charset="-128"/>
                <a:cs typeface="+mn-cs"/>
              </a:rPr>
              <a:t> inventory increased 18 days from December, and has remained above the ideal level since September.</a:t>
            </a:r>
            <a:endPar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endParaRPr>
          </a:p>
        </p:txBody>
      </p:sp>
      <p:sp>
        <p:nvSpPr>
          <p:cNvPr id="17" name="Text Box 36"/>
          <p:cNvSpPr txBox="1">
            <a:spLocks noChangeArrowheads="1"/>
          </p:cNvSpPr>
          <p:nvPr/>
        </p:nvSpPr>
        <p:spPr bwMode="auto">
          <a:xfrm>
            <a:off x="0" y="235748"/>
            <a:ext cx="12192000" cy="91307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ts val="32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U.S. Inventory</a:t>
            </a:r>
            <a:b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b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a:t>
            </a:r>
            <a:r>
              <a:rPr kumimoji="0" lang="en-US" sz="28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By </a:t>
            </a:r>
            <a:r>
              <a:rPr kumimoji="0" lang="en-US" sz="28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N.A. Production Model</a:t>
            </a:r>
          </a:p>
        </p:txBody>
      </p:sp>
      <p:sp>
        <p:nvSpPr>
          <p:cNvPr id="19" name="Rectangle 18"/>
          <p:cNvSpPr/>
          <p:nvPr/>
        </p:nvSpPr>
        <p:spPr>
          <a:xfrm>
            <a:off x="9975112" y="3135430"/>
            <a:ext cx="845288" cy="365760"/>
          </a:xfrm>
          <a:prstGeom prst="rect">
            <a:avLst/>
          </a:prstGeom>
          <a:solidFill>
            <a:srgbClr val="FFFF99"/>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45-55 Days</a:t>
            </a:r>
          </a:p>
        </p:txBody>
      </p:sp>
      <p:graphicFrame>
        <p:nvGraphicFramePr>
          <p:cNvPr id="22" name="Group 54"/>
          <p:cNvGraphicFramePr>
            <a:graphicFrameLocks noGrp="1"/>
          </p:cNvGraphicFramePr>
          <p:nvPr>
            <p:extLst>
              <p:ext uri="{D42A27DB-BD31-4B8C-83A1-F6EECF244321}">
                <p14:modId xmlns:p14="http://schemas.microsoft.com/office/powerpoint/2010/main" val="3280009408"/>
              </p:ext>
            </p:extLst>
          </p:nvPr>
        </p:nvGraphicFramePr>
        <p:xfrm>
          <a:off x="10149840" y="1645920"/>
          <a:ext cx="1676400" cy="1097280"/>
        </p:xfrm>
        <a:graphic>
          <a:graphicData uri="http://schemas.openxmlformats.org/drawingml/2006/table">
            <a:tbl>
              <a:tblPr/>
              <a:tblGrid>
                <a:gridCol w="6286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tblGrid>
              <a:tr h="19350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HGP創英角ｺﾞｼｯｸUB" pitchFamily="50" charset="-128"/>
                        </a:rPr>
                        <a:t>Average Inventory</a:t>
                      </a:r>
                    </a:p>
                  </a:txBody>
                  <a:tcPr anchor="ctr" anchorCtr="1" horzOverflow="overflow">
                    <a:lnL>
                      <a:noFill/>
                    </a:lnL>
                    <a:lnR>
                      <a:noFill/>
                    </a:lnR>
                    <a:lnT>
                      <a:noFill/>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hMerge="1">
                  <a:txBody>
                    <a:bodyPr/>
                    <a:lstStyle/>
                    <a:p>
                      <a:endParaRPr lang="en-US"/>
                    </a:p>
                  </a:txBody>
                  <a:tcPr/>
                </a:tc>
                <a:extLst>
                  <a:ext uri="{0D108BD9-81ED-4DB2-BD59-A6C34878D82A}">
                    <a16:rowId xmlns:a16="http://schemas.microsoft.com/office/drawing/2014/main" val="10000"/>
                  </a:ext>
                </a:extLst>
              </a:tr>
              <a:tr h="158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Nov</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65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extLst>
                  <a:ext uri="{0D108BD9-81ED-4DB2-BD59-A6C34878D82A}">
                    <a16:rowId xmlns:a16="http://schemas.microsoft.com/office/drawing/2014/main" val="10001"/>
                  </a:ext>
                </a:extLst>
              </a:tr>
              <a:tr h="158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Dec</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58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extLst>
                  <a:ext uri="{0D108BD9-81ED-4DB2-BD59-A6C34878D82A}">
                    <a16:rowId xmlns:a16="http://schemas.microsoft.com/office/drawing/2014/main" val="10002"/>
                  </a:ext>
                </a:extLst>
              </a:tr>
              <a:tr h="158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Jan</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470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76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4706"/>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72717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8"/>
          <p:cNvSpPr>
            <a:spLocks noChangeArrowheads="1"/>
          </p:cNvSpPr>
          <p:nvPr/>
        </p:nvSpPr>
        <p:spPr bwMode="auto">
          <a:xfrm>
            <a:off x="2364880" y="3376845"/>
            <a:ext cx="8138160" cy="265176"/>
          </a:xfrm>
          <a:prstGeom prst="rect">
            <a:avLst/>
          </a:prstGeom>
          <a:solidFill>
            <a:srgbClr val="FFFF00"/>
          </a:solidFill>
          <a:ln w="6350">
            <a:solidFill>
              <a:schemeClr val="bg2"/>
            </a:solidFill>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sp>
        <p:nvSpPr>
          <p:cNvPr id="91165" name="Rectangle 36"/>
          <p:cNvSpPr>
            <a:spLocks noChangeArrowheads="1"/>
          </p:cNvSpPr>
          <p:nvPr/>
        </p:nvSpPr>
        <p:spPr bwMode="auto">
          <a:xfrm>
            <a:off x="304800" y="0"/>
            <a:ext cx="11887200" cy="12954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Arial"/>
              <a:ea typeface="+mn-ea"/>
              <a:cs typeface="+mn-cs"/>
            </a:endParaRPr>
          </a:p>
        </p:txBody>
      </p:sp>
      <p:sp>
        <p:nvSpPr>
          <p:cNvPr id="91175" name="Rectangle 45"/>
          <p:cNvSpPr>
            <a:spLocks noChangeArrowheads="1"/>
          </p:cNvSpPr>
          <p:nvPr/>
        </p:nvSpPr>
        <p:spPr bwMode="auto">
          <a:xfrm>
            <a:off x="1737360" y="5943600"/>
            <a:ext cx="8595360" cy="6096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n-ea"/>
              <a:cs typeface="+mn-cs"/>
            </a:endParaRPr>
          </a:p>
        </p:txBody>
      </p:sp>
      <p:sp>
        <p:nvSpPr>
          <p:cNvPr id="91177" name="Text Box 40"/>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U.S. Inventory – Passenger Cars</a:t>
            </a:r>
          </a:p>
        </p:txBody>
      </p:sp>
      <p:sp>
        <p:nvSpPr>
          <p:cNvPr id="6164" name="Rectangle 37"/>
          <p:cNvSpPr>
            <a:spLocks noChangeArrowheads="1"/>
          </p:cNvSpPr>
          <p:nvPr/>
        </p:nvSpPr>
        <p:spPr bwMode="auto">
          <a:xfrm>
            <a:off x="0" y="0"/>
            <a:ext cx="304800" cy="6858000"/>
          </a:xfrm>
          <a:prstGeom prst="rect">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18"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sp>
        <p:nvSpPr>
          <p:cNvPr id="23" name="Text Box 6"/>
          <p:cNvSpPr txBox="1">
            <a:spLocks noChangeArrowheads="1"/>
          </p:cNvSpPr>
          <p:nvPr/>
        </p:nvSpPr>
        <p:spPr bwMode="auto">
          <a:xfrm>
            <a:off x="1737360" y="6091434"/>
            <a:ext cx="8382000" cy="313932"/>
          </a:xfrm>
          <a:prstGeom prst="rect">
            <a:avLst/>
          </a:prstGeom>
          <a:noFill/>
          <a:ln w="28575">
            <a:noFill/>
            <a:miter lim="800000"/>
            <a:headEnd/>
            <a:tailEnd/>
          </a:ln>
        </p:spPr>
        <p:txBody>
          <a:bodyPr wrap="square">
            <a:spAutoFit/>
          </a:bodyPr>
          <a:lstStyle/>
          <a:p>
            <a:pPr marL="1371600" marR="0" lvl="0" indent="-1260475" algn="l" defTabSz="914400" rtl="0" eaLnBrk="1" fontAlgn="base" latinLnBrk="0" hangingPunct="1">
              <a:lnSpc>
                <a:spcPct val="90000"/>
              </a:lnSpc>
              <a:spcBef>
                <a:spcPts val="960"/>
              </a:spcBef>
              <a:spcAft>
                <a:spcPct val="0"/>
              </a:spcAft>
              <a:buClrTx/>
              <a:buSzTx/>
              <a:buFontTx/>
              <a:buNone/>
              <a:tabLst/>
              <a:defRPr/>
            </a:pPr>
            <a:r>
              <a:rPr kumimoji="0" lang="en-US" sz="1600" b="0" i="0" u="sng" strike="noStrike" kern="1200" cap="none" spc="0" normalizeH="0" baseline="0" noProof="0" dirty="0">
                <a:ln>
                  <a:noFill/>
                </a:ln>
                <a:solidFill>
                  <a:srgbClr val="FFFF00"/>
                </a:solidFill>
                <a:effectLst/>
                <a:uLnTx/>
                <a:uFillTx/>
                <a:latin typeface="Arial" charset="0"/>
                <a:ea typeface="HGP創英角ｺﾞｼｯｸUB" pitchFamily="50" charset="-128"/>
                <a:cs typeface="+mn-cs"/>
              </a:rPr>
              <a:t>Bottom line</a:t>
            </a:r>
            <a:r>
              <a:rPr kumimoji="0" lang="en-US" sz="1600" b="0" i="0" u="none" strike="noStrike" kern="1200" cap="none" spc="0" normalizeH="0" baseline="0" noProof="0" dirty="0">
                <a:ln>
                  <a:noFill/>
                </a:ln>
                <a:solidFill>
                  <a:srgbClr val="FFFF00"/>
                </a:solidFill>
                <a:effectLst/>
                <a:uLnTx/>
                <a:uFillTx/>
                <a:latin typeface="Arial" charset="0"/>
                <a:ea typeface="HGP創英角ｺﾞｼｯｸUB" pitchFamily="50" charset="-128"/>
                <a:cs typeface="+mn-cs"/>
              </a:rPr>
              <a:t>: </a:t>
            </a:r>
            <a:r>
              <a:rPr kumimoji="0" lang="en-US" sz="1600" b="0" i="0" u="none" strike="noStrike" kern="1200" cap="none" spc="0" normalizeH="0" baseline="0" noProof="0" dirty="0" smtClean="0">
                <a:ln>
                  <a:noFill/>
                </a:ln>
                <a:solidFill>
                  <a:srgbClr val="FFFF00"/>
                </a:solidFill>
                <a:effectLst/>
                <a:uLnTx/>
                <a:uFillTx/>
                <a:latin typeface="Arial" charset="0"/>
                <a:ea typeface="HGP創英角ｺﾞｼｯｸUB" pitchFamily="50" charset="-128"/>
                <a:cs typeface="+mn-cs"/>
              </a:rPr>
              <a:t>  Inventory of each passenger</a:t>
            </a:r>
            <a:r>
              <a:rPr lang="en-US" sz="1600" b="0" dirty="0" smtClean="0">
                <a:solidFill>
                  <a:srgbClr val="FFFF00"/>
                </a:solidFill>
                <a:ea typeface="HGP創英角ｺﾞｼｯｸUB" pitchFamily="50" charset="-128"/>
              </a:rPr>
              <a:t>-</a:t>
            </a:r>
            <a:r>
              <a:rPr kumimoji="0" lang="en-US" sz="1600" b="0" i="0" u="none" strike="noStrike" kern="1200" cap="none" spc="0" normalizeH="0" noProof="0" dirty="0" smtClean="0">
                <a:ln>
                  <a:noFill/>
                </a:ln>
                <a:solidFill>
                  <a:srgbClr val="FFFF00"/>
                </a:solidFill>
                <a:effectLst/>
                <a:uLnTx/>
                <a:uFillTx/>
                <a:latin typeface="Arial" charset="0"/>
                <a:ea typeface="HGP創英角ｺﾞｼｯｸUB" pitchFamily="50" charset="-128"/>
                <a:cs typeface="+mn-cs"/>
              </a:rPr>
              <a:t>car model is above the ideal level.</a:t>
            </a:r>
            <a:endParaRPr kumimoji="0" lang="en-US" sz="1600" b="0" i="0" u="none" strike="noStrike" kern="1200" cap="none" spc="0" normalizeH="0" baseline="0" noProof="0" dirty="0">
              <a:ln>
                <a:noFill/>
              </a:ln>
              <a:solidFill>
                <a:srgbClr val="FFFF00"/>
              </a:solidFill>
              <a:effectLst/>
              <a:uLnTx/>
              <a:uFillTx/>
              <a:latin typeface="Arial" charset="0"/>
              <a:ea typeface="HGP創英角ｺﾞｼｯｸUB" pitchFamily="50" charset="-128"/>
              <a:cs typeface="+mn-cs"/>
            </a:endParaRPr>
          </a:p>
        </p:txBody>
      </p:sp>
      <p:sp>
        <p:nvSpPr>
          <p:cNvPr id="31" name="Text Box 33"/>
          <p:cNvSpPr txBox="1">
            <a:spLocks noChangeArrowheads="1"/>
          </p:cNvSpPr>
          <p:nvPr/>
        </p:nvSpPr>
        <p:spPr bwMode="auto">
          <a:xfrm>
            <a:off x="2270760" y="5394960"/>
            <a:ext cx="4937760" cy="276994"/>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Honda 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6934200" y="5394960"/>
            <a:ext cx="2651760" cy="276999"/>
          </a:xfrm>
          <a:prstGeom prst="rect">
            <a:avLst/>
          </a:prstGeom>
          <a:solidFill>
            <a:srgbClr val="008000"/>
          </a:solidFill>
          <a:ln w="19050" algn="ctr">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Acura 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21" name="Text Box 5"/>
          <p:cNvSpPr txBox="1">
            <a:spLocks noChangeArrowheads="1"/>
          </p:cNvSpPr>
          <p:nvPr/>
        </p:nvSpPr>
        <p:spPr bwMode="auto">
          <a:xfrm>
            <a:off x="2651760" y="5669280"/>
            <a:ext cx="59340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ts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This inventory level is determined by dividing dealer inventory at the end of the month by average daily sales.</a:t>
            </a:r>
          </a:p>
        </p:txBody>
      </p:sp>
      <p:sp>
        <p:nvSpPr>
          <p:cNvPr id="5" name="TextBox 4"/>
          <p:cNvSpPr txBox="1"/>
          <p:nvPr/>
        </p:nvSpPr>
        <p:spPr>
          <a:xfrm rot="16200000">
            <a:off x="649184" y="3338904"/>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7" name="Rectangle 16"/>
          <p:cNvSpPr/>
          <p:nvPr/>
        </p:nvSpPr>
        <p:spPr>
          <a:xfrm>
            <a:off x="10118536" y="3322884"/>
            <a:ext cx="845288" cy="365760"/>
          </a:xfrm>
          <a:prstGeom prst="rect">
            <a:avLst/>
          </a:prstGeom>
          <a:solidFill>
            <a:srgbClr val="FFFF99"/>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45-55 Days</a:t>
            </a:r>
          </a:p>
        </p:txBody>
      </p:sp>
      <p:graphicFrame>
        <p:nvGraphicFramePr>
          <p:cNvPr id="16" name="Chart 15"/>
          <p:cNvGraphicFramePr/>
          <p:nvPr>
            <p:extLst>
              <p:ext uri="{D42A27DB-BD31-4B8C-83A1-F6EECF244321}">
                <p14:modId xmlns:p14="http://schemas.microsoft.com/office/powerpoint/2010/main" val="4088049389"/>
              </p:ext>
            </p:extLst>
          </p:nvPr>
        </p:nvGraphicFramePr>
        <p:xfrm>
          <a:off x="1877922" y="1515730"/>
          <a:ext cx="7534266" cy="38182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Group 54"/>
          <p:cNvGraphicFramePr>
            <a:graphicFrameLocks noGrp="1"/>
          </p:cNvGraphicFramePr>
          <p:nvPr>
            <p:extLst>
              <p:ext uri="{D42A27DB-BD31-4B8C-83A1-F6EECF244321}">
                <p14:modId xmlns:p14="http://schemas.microsoft.com/office/powerpoint/2010/main" val="1708273791"/>
              </p:ext>
            </p:extLst>
          </p:nvPr>
        </p:nvGraphicFramePr>
        <p:xfrm>
          <a:off x="10149840" y="1645920"/>
          <a:ext cx="1676400" cy="1097280"/>
        </p:xfrm>
        <a:graphic>
          <a:graphicData uri="http://schemas.openxmlformats.org/drawingml/2006/table">
            <a:tbl>
              <a:tblPr/>
              <a:tblGrid>
                <a:gridCol w="6286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tblGrid>
              <a:tr h="27432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HGP創英角ｺﾞｼｯｸUB" pitchFamily="50" charset="-128"/>
                        </a:rPr>
                        <a:t>Average Inventory</a:t>
                      </a:r>
                    </a:p>
                  </a:txBody>
                  <a:tcPr anchor="ctr" anchorCtr="1" horzOverflow="overflow">
                    <a:lnL>
                      <a:noFill/>
                    </a:lnL>
                    <a:lnR>
                      <a:noFill/>
                    </a:lnR>
                    <a:lnT>
                      <a:noFill/>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hMerge="1">
                  <a:txBody>
                    <a:bodyPr/>
                    <a:lstStyle/>
                    <a:p>
                      <a:endParaRPr lang="en-US"/>
                    </a:p>
                  </a:txBody>
                  <a:tcPr/>
                </a:tc>
                <a:extLst>
                  <a:ext uri="{0D108BD9-81ED-4DB2-BD59-A6C34878D82A}">
                    <a16:rowId xmlns:a16="http://schemas.microsoft.com/office/drawing/2014/main" val="10000"/>
                  </a:ext>
                </a:extLst>
              </a:tr>
              <a:tr h="1885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Nov</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64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extLst>
                  <a:ext uri="{0D108BD9-81ED-4DB2-BD59-A6C34878D82A}">
                    <a16:rowId xmlns:a16="http://schemas.microsoft.com/office/drawing/2014/main" val="10001"/>
                  </a:ext>
                </a:extLst>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Dec</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60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extLst>
                  <a:ext uri="{0D108BD9-81ED-4DB2-BD59-A6C34878D82A}">
                    <a16:rowId xmlns:a16="http://schemas.microsoft.com/office/drawing/2014/main" val="10002"/>
                  </a:ext>
                </a:extLst>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Jan</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72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5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4346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pplication xmlns="http://www.sap.com/cof/ao/powerpoint/application">
  <com.sap.ip.bi.pioneer>
    <Version>4</Version>
    <AAO_Revision>2.4.2.67902</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2.xml><?xml version="1.0" encoding="utf-8"?>
<Application xmlns="http://www.sap.com/cof/powerpoint/application">
  <Version>2</Version>
  <Revision>2.4.2.67902</Revision>
</Application>
</file>

<file path=customXml/itemProps1.xml><?xml version="1.0" encoding="utf-8"?>
<ds:datastoreItem xmlns:ds="http://schemas.openxmlformats.org/officeDocument/2006/customXml" ds:itemID="{78065C39-0183-4902-82B9-B785559770CC}">
  <ds:schemaRefs>
    <ds:schemaRef ds:uri="http://www.sap.com/cof/ao/powerpoint/application"/>
  </ds:schemaRefs>
</ds:datastoreItem>
</file>

<file path=customXml/itemProps2.xml><?xml version="1.0" encoding="utf-8"?>
<ds:datastoreItem xmlns:ds="http://schemas.openxmlformats.org/officeDocument/2006/customXml" ds:itemID="{8E432E11-0DCB-4B5D-B1BF-BC755C940F5A}">
  <ds:schemaRefs>
    <ds:schemaRef ds:uri="http://www.sap.com/cof/powerpoint/application"/>
  </ds:schemaRefs>
</ds:datastoreItem>
</file>

<file path=docProps/app.xml><?xml version="1.0" encoding="utf-8"?>
<Properties xmlns="http://schemas.openxmlformats.org/officeDocument/2006/extended-properties" xmlns:vt="http://schemas.openxmlformats.org/officeDocument/2006/docPropsVTypes">
  <Template>Aspect</Template>
  <TotalTime>170503</TotalTime>
  <Words>1987</Words>
  <Application>Microsoft Office PowerPoint</Application>
  <PresentationFormat>Widescreen</PresentationFormat>
  <Paragraphs>797</Paragraphs>
  <Slides>23</Slides>
  <Notes>11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5" baseType="lpstr">
      <vt:lpstr>MS Mincho</vt:lpstr>
      <vt:lpstr>MS PGothic</vt:lpstr>
      <vt:lpstr>MS PGothic</vt:lpstr>
      <vt:lpstr>Arial</vt:lpstr>
      <vt:lpstr>Helv</vt:lpstr>
      <vt:lpstr>HGPSoeiKakugothicUB</vt:lpstr>
      <vt:lpstr>HGPSoeiKakugothicUB</vt:lpstr>
      <vt:lpstr>HGPSoeiKakupoptai</vt:lpstr>
      <vt:lpstr>HGSSoeiKakugothicUB</vt:lpstr>
      <vt:lpstr>Default Design</vt:lpstr>
      <vt:lpstr>2_Default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Honda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Grissom</dc:creator>
  <cp:lastModifiedBy>Patrick Easton</cp:lastModifiedBy>
  <cp:revision>13406</cp:revision>
  <cp:lastPrinted>2018-02-19T18:34:12Z</cp:lastPrinted>
  <dcterms:created xsi:type="dcterms:W3CDTF">2012-02-01T20:59:21Z</dcterms:created>
  <dcterms:modified xsi:type="dcterms:W3CDTF">2020-02-10T14:52:59Z</dcterms:modified>
</cp:coreProperties>
</file>