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673" r:id="rId4"/>
  </p:sldMasterIdLst>
  <p:notesMasterIdLst>
    <p:notesMasterId r:id="rId22"/>
  </p:notesMasterIdLst>
  <p:handoutMasterIdLst>
    <p:handoutMasterId r:id="rId23"/>
  </p:handoutMasterIdLst>
  <p:sldIdLst>
    <p:sldId id="1080" r:id="rId5"/>
    <p:sldId id="1101" r:id="rId6"/>
    <p:sldId id="1106" r:id="rId7"/>
    <p:sldId id="1105" r:id="rId8"/>
    <p:sldId id="1104" r:id="rId9"/>
    <p:sldId id="1100" r:id="rId10"/>
    <p:sldId id="882" r:id="rId11"/>
    <p:sldId id="883" r:id="rId12"/>
    <p:sldId id="884" r:id="rId13"/>
    <p:sldId id="885" r:id="rId14"/>
    <p:sldId id="1103" r:id="rId15"/>
    <p:sldId id="922" r:id="rId16"/>
    <p:sldId id="1041" r:id="rId17"/>
    <p:sldId id="1042" r:id="rId18"/>
    <p:sldId id="1082" r:id="rId19"/>
    <p:sldId id="1045" r:id="rId20"/>
    <p:sldId id="1046" r:id="rId21"/>
  </p:sldIdLst>
  <p:sldSz cx="12192000" cy="6858000"/>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DF5327"/>
    <a:srgbClr val="800080"/>
    <a:srgbClr val="004800"/>
    <a:srgbClr val="404040"/>
    <a:srgbClr val="5B9BD5"/>
    <a:srgbClr val="9DC3E6"/>
    <a:srgbClr val="C37031"/>
    <a:srgbClr val="0033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5611" autoAdjust="0"/>
  </p:normalViewPr>
  <p:slideViewPr>
    <p:cSldViewPr>
      <p:cViewPr varScale="1">
        <p:scale>
          <a:sx n="70" d="100"/>
          <a:sy n="70" d="100"/>
        </p:scale>
        <p:origin x="660" y="5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592" cy="457358"/>
          </a:xfrm>
          <a:prstGeom prst="rect">
            <a:avLst/>
          </a:prstGeom>
        </p:spPr>
        <p:txBody>
          <a:bodyPr vert="horz" lIns="91082" tIns="45541" rIns="91082" bIns="45541" rtlCol="0"/>
          <a:lstStyle>
            <a:lvl1pPr algn="l">
              <a:defRPr sz="1200"/>
            </a:lvl1pPr>
          </a:lstStyle>
          <a:p>
            <a:endParaRPr lang="en-US"/>
          </a:p>
        </p:txBody>
      </p:sp>
      <p:sp>
        <p:nvSpPr>
          <p:cNvPr id="3" name="Date Placeholder 2"/>
          <p:cNvSpPr>
            <a:spLocks noGrp="1"/>
          </p:cNvSpPr>
          <p:nvPr>
            <p:ph type="dt" sz="quarter" idx="1"/>
          </p:nvPr>
        </p:nvSpPr>
        <p:spPr>
          <a:xfrm>
            <a:off x="3884842" y="0"/>
            <a:ext cx="2971592" cy="457358"/>
          </a:xfrm>
          <a:prstGeom prst="rect">
            <a:avLst/>
          </a:prstGeom>
        </p:spPr>
        <p:txBody>
          <a:bodyPr vert="horz" lIns="91082" tIns="45541" rIns="91082" bIns="45541" rtlCol="0"/>
          <a:lstStyle>
            <a:lvl1pPr algn="r">
              <a:defRPr sz="1200"/>
            </a:lvl1pPr>
          </a:lstStyle>
          <a:p>
            <a:fld id="{1BF9E511-A341-4D9E-B9CF-6BC341085AFA}" type="datetimeFigureOut">
              <a:rPr lang="en-US" smtClean="0"/>
              <a:pPr/>
              <a:t>5/14/2020</a:t>
            </a:fld>
            <a:endParaRPr lang="en-US"/>
          </a:p>
        </p:txBody>
      </p:sp>
      <p:sp>
        <p:nvSpPr>
          <p:cNvPr id="4" name="Footer Placeholder 3"/>
          <p:cNvSpPr>
            <a:spLocks noGrp="1"/>
          </p:cNvSpPr>
          <p:nvPr>
            <p:ph type="ftr" sz="quarter" idx="2"/>
          </p:nvPr>
        </p:nvSpPr>
        <p:spPr>
          <a:xfrm>
            <a:off x="0" y="8685071"/>
            <a:ext cx="2971592" cy="457358"/>
          </a:xfrm>
          <a:prstGeom prst="rect">
            <a:avLst/>
          </a:prstGeom>
        </p:spPr>
        <p:txBody>
          <a:bodyPr vert="horz" lIns="91082" tIns="45541" rIns="91082" bIns="45541" rtlCol="0" anchor="b"/>
          <a:lstStyle>
            <a:lvl1pPr algn="l">
              <a:defRPr sz="1200"/>
            </a:lvl1pPr>
          </a:lstStyle>
          <a:p>
            <a:endParaRPr lang="en-US"/>
          </a:p>
        </p:txBody>
      </p:sp>
      <p:sp>
        <p:nvSpPr>
          <p:cNvPr id="5" name="Slide Number Placeholder 4"/>
          <p:cNvSpPr>
            <a:spLocks noGrp="1"/>
          </p:cNvSpPr>
          <p:nvPr>
            <p:ph type="sldNum" sz="quarter" idx="3"/>
          </p:nvPr>
        </p:nvSpPr>
        <p:spPr>
          <a:xfrm>
            <a:off x="3884842" y="8685071"/>
            <a:ext cx="2971592" cy="457358"/>
          </a:xfrm>
          <a:prstGeom prst="rect">
            <a:avLst/>
          </a:prstGeom>
        </p:spPr>
        <p:txBody>
          <a:bodyPr vert="horz" lIns="91082" tIns="45541" rIns="91082" bIns="45541" rtlCol="0" anchor="b"/>
          <a:lstStyle>
            <a:lvl1pPr algn="r">
              <a:defRPr sz="1200"/>
            </a:lvl1pPr>
          </a:lstStyle>
          <a:p>
            <a:fld id="{433C47CF-4E2E-4B90-8C3A-5B12BA0BA5F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592" cy="457358"/>
          </a:xfrm>
          <a:prstGeom prst="rect">
            <a:avLst/>
          </a:prstGeom>
          <a:noFill/>
          <a:ln w="9525">
            <a:noFill/>
            <a:miter lim="800000"/>
            <a:headEnd/>
            <a:tailEnd/>
          </a:ln>
        </p:spPr>
        <p:txBody>
          <a:bodyPr vert="horz" wrap="square" lIns="90999" tIns="45498" rIns="90999" bIns="45498" numCol="1" anchor="t" anchorCtr="0" compatLnSpc="1">
            <a:prstTxWarp prst="textNoShape">
              <a:avLst/>
            </a:prstTxWarp>
          </a:bodyPr>
          <a:lstStyle>
            <a:lvl1pPr defTabSz="910467">
              <a:defRPr sz="1200" b="0"/>
            </a:lvl1pPr>
          </a:lstStyle>
          <a:p>
            <a:pPr>
              <a:defRPr/>
            </a:pPr>
            <a:endParaRPr lang="en-US"/>
          </a:p>
        </p:txBody>
      </p:sp>
      <p:sp>
        <p:nvSpPr>
          <p:cNvPr id="33795" name="Rectangle 3"/>
          <p:cNvSpPr>
            <a:spLocks noGrp="1" noChangeArrowheads="1"/>
          </p:cNvSpPr>
          <p:nvPr>
            <p:ph type="dt" idx="1"/>
          </p:nvPr>
        </p:nvSpPr>
        <p:spPr bwMode="auto">
          <a:xfrm>
            <a:off x="3884842" y="0"/>
            <a:ext cx="2971592" cy="457358"/>
          </a:xfrm>
          <a:prstGeom prst="rect">
            <a:avLst/>
          </a:prstGeom>
          <a:noFill/>
          <a:ln w="9525">
            <a:noFill/>
            <a:miter lim="800000"/>
            <a:headEnd/>
            <a:tailEnd/>
          </a:ln>
        </p:spPr>
        <p:txBody>
          <a:bodyPr vert="horz" wrap="square" lIns="90999" tIns="45498" rIns="90999" bIns="45498" numCol="1" anchor="t" anchorCtr="0" compatLnSpc="1">
            <a:prstTxWarp prst="textNoShape">
              <a:avLst/>
            </a:prstTxWarp>
          </a:bodyPr>
          <a:lstStyle>
            <a:lvl1pPr algn="r" defTabSz="910467">
              <a:defRPr sz="1200" b="0"/>
            </a:lvl1pPr>
          </a:lstStyle>
          <a:p>
            <a:pPr>
              <a:defRPr/>
            </a:pPr>
            <a:endParaRPr lang="en-US"/>
          </a:p>
        </p:txBody>
      </p:sp>
      <p:sp>
        <p:nvSpPr>
          <p:cNvPr id="25604" name="Rectangle 4"/>
          <p:cNvSpPr>
            <a:spLocks noGrp="1" noRot="1" noChangeAspect="1" noChangeArrowheads="1" noTextEdit="1"/>
          </p:cNvSpPr>
          <p:nvPr>
            <p:ph type="sldImg" idx="2"/>
          </p:nvPr>
        </p:nvSpPr>
        <p:spPr bwMode="auto">
          <a:xfrm>
            <a:off x="382588" y="684213"/>
            <a:ext cx="6094412" cy="3429000"/>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686114" y="4344109"/>
            <a:ext cx="5485774" cy="4114643"/>
          </a:xfrm>
          <a:prstGeom prst="rect">
            <a:avLst/>
          </a:prstGeom>
          <a:noFill/>
          <a:ln w="9525">
            <a:noFill/>
            <a:miter lim="800000"/>
            <a:headEnd/>
            <a:tailEnd/>
          </a:ln>
        </p:spPr>
        <p:txBody>
          <a:bodyPr vert="horz" wrap="square" lIns="90999" tIns="45498" rIns="90999" bIns="4549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8685071"/>
            <a:ext cx="2971592" cy="457358"/>
          </a:xfrm>
          <a:prstGeom prst="rect">
            <a:avLst/>
          </a:prstGeom>
          <a:noFill/>
          <a:ln w="9525">
            <a:noFill/>
            <a:miter lim="800000"/>
            <a:headEnd/>
            <a:tailEnd/>
          </a:ln>
        </p:spPr>
        <p:txBody>
          <a:bodyPr vert="horz" wrap="square" lIns="90999" tIns="45498" rIns="90999" bIns="45498" numCol="1" anchor="b" anchorCtr="0" compatLnSpc="1">
            <a:prstTxWarp prst="textNoShape">
              <a:avLst/>
            </a:prstTxWarp>
          </a:bodyPr>
          <a:lstStyle>
            <a:lvl1pPr defTabSz="910467">
              <a:defRPr sz="1200" b="0"/>
            </a:lvl1pPr>
          </a:lstStyle>
          <a:p>
            <a:pPr>
              <a:defRPr/>
            </a:pPr>
            <a:endParaRPr lang="en-US"/>
          </a:p>
        </p:txBody>
      </p:sp>
      <p:sp>
        <p:nvSpPr>
          <p:cNvPr id="33799" name="Rectangle 7"/>
          <p:cNvSpPr>
            <a:spLocks noGrp="1" noChangeArrowheads="1"/>
          </p:cNvSpPr>
          <p:nvPr>
            <p:ph type="sldNum" sz="quarter" idx="5"/>
          </p:nvPr>
        </p:nvSpPr>
        <p:spPr bwMode="auto">
          <a:xfrm>
            <a:off x="3884842" y="8685071"/>
            <a:ext cx="2971592" cy="457358"/>
          </a:xfrm>
          <a:prstGeom prst="rect">
            <a:avLst/>
          </a:prstGeom>
          <a:noFill/>
          <a:ln w="9525">
            <a:noFill/>
            <a:miter lim="800000"/>
            <a:headEnd/>
            <a:tailEnd/>
          </a:ln>
        </p:spPr>
        <p:txBody>
          <a:bodyPr vert="horz" wrap="square" lIns="90999" tIns="45498" rIns="90999" bIns="45498" numCol="1" anchor="b" anchorCtr="0" compatLnSpc="1">
            <a:prstTxWarp prst="textNoShape">
              <a:avLst/>
            </a:prstTxWarp>
          </a:bodyPr>
          <a:lstStyle>
            <a:lvl1pPr algn="r" defTabSz="910467">
              <a:defRPr sz="1200" b="0"/>
            </a:lvl1pPr>
          </a:lstStyle>
          <a:p>
            <a:pPr>
              <a:defRPr/>
            </a:pPr>
            <a:fld id="{2F334CA9-AB3D-44D8-872A-5FB05686A8F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4213"/>
            <a:ext cx="6094412"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F334CA9-AB3D-44D8-872A-5FB05686A8FB}" type="slidenum">
              <a:rPr lang="en-US" smtClean="0"/>
              <a:pPr>
                <a:defRPr/>
              </a:pPr>
              <a:t>1</a:t>
            </a:fld>
            <a:endParaRPr lang="en-US" dirty="0"/>
          </a:p>
        </p:txBody>
      </p:sp>
    </p:spTree>
    <p:extLst>
      <p:ext uri="{BB962C8B-B14F-4D97-AF65-F5344CB8AC3E}">
        <p14:creationId xmlns:p14="http://schemas.microsoft.com/office/powerpoint/2010/main" val="805644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pPr marL="0" marR="0" lvl="0" indent="0" algn="r" defTabSz="907630" rtl="0" eaLnBrk="1" fontAlgn="base" latinLnBrk="0" hangingPunct="1">
              <a:lnSpc>
                <a:spcPct val="100000"/>
              </a:lnSpc>
              <a:spcBef>
                <a:spcPct val="0"/>
              </a:spcBef>
              <a:spcAft>
                <a:spcPct val="0"/>
              </a:spcAft>
              <a:buClrTx/>
              <a:buSzTx/>
              <a:buFontTx/>
              <a:buNone/>
              <a:tabLst/>
              <a:defRPr/>
            </a:pPr>
            <a:fld id="{DB879468-A028-413F-B0B4-0F9B66E01CE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0763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smtClean="0">
              <a:ln>
                <a:noFill/>
              </a:ln>
              <a:solidFill>
                <a:prstClr val="black"/>
              </a:solidFill>
              <a:effectLst/>
              <a:uLnTx/>
              <a:uFillTx/>
              <a:latin typeface="Arial" charset="0"/>
              <a:ea typeface="+mn-ea"/>
              <a:cs typeface="+mn-cs"/>
            </a:endParaRPr>
          </a:p>
        </p:txBody>
      </p:sp>
      <p:sp>
        <p:nvSpPr>
          <p:cNvPr id="157698" name="Rectangle 2"/>
          <p:cNvSpPr>
            <a:spLocks noGrp="1" noRot="1" noChangeAspect="1" noChangeArrowheads="1" noTextEdit="1"/>
          </p:cNvSpPr>
          <p:nvPr>
            <p:ph type="sldImg"/>
          </p:nvPr>
        </p:nvSpPr>
        <p:spPr>
          <a:xfrm>
            <a:off x="382588" y="684213"/>
            <a:ext cx="6094412" cy="3429000"/>
          </a:xfrm>
          <a:ln/>
        </p:spPr>
      </p:sp>
      <p:sp>
        <p:nvSpPr>
          <p:cNvPr id="157699" name="Rectangle 3"/>
          <p:cNvSpPr>
            <a:spLocks noGrp="1" noChangeArrowheads="1"/>
          </p:cNvSpPr>
          <p:nvPr>
            <p:ph type="body" idx="1"/>
          </p:nvPr>
        </p:nvSpPr>
        <p:spPr>
          <a:noFill/>
          <a:ln/>
        </p:spPr>
        <p:txBody>
          <a:bodyPr/>
          <a:lstStyle/>
          <a:p>
            <a:pPr marL="105943" indent="-105943">
              <a:buFontTx/>
              <a:buChar char="•"/>
            </a:pPr>
            <a:endParaRPr lang="en-US" dirty="0" smtClean="0"/>
          </a:p>
          <a:p>
            <a:pPr marL="105943" indent="-105943">
              <a:buFontTx/>
              <a:buChar char="•"/>
            </a:pPr>
            <a:endParaRPr lang="en-US" dirty="0" smtClean="0"/>
          </a:p>
        </p:txBody>
      </p:sp>
    </p:spTree>
    <p:extLst>
      <p:ext uri="{BB962C8B-B14F-4D97-AF65-F5344CB8AC3E}">
        <p14:creationId xmlns:p14="http://schemas.microsoft.com/office/powerpoint/2010/main" val="3163388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p:spPr>
        <p:txBody>
          <a:bodyPr/>
          <a:lstStyle/>
          <a:p>
            <a:pPr marL="0" marR="0" lvl="0" indent="0" algn="r" defTabSz="907630" rtl="0" eaLnBrk="1" fontAlgn="base" latinLnBrk="0" hangingPunct="1">
              <a:lnSpc>
                <a:spcPct val="100000"/>
              </a:lnSpc>
              <a:spcBef>
                <a:spcPct val="0"/>
              </a:spcBef>
              <a:spcAft>
                <a:spcPct val="0"/>
              </a:spcAft>
              <a:buClrTx/>
              <a:buSzTx/>
              <a:buFontTx/>
              <a:buNone/>
              <a:tabLst/>
              <a:defRPr/>
            </a:pPr>
            <a:fld id="{9651A9D9-888A-4B3E-A459-41335905F28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0763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smtClean="0">
              <a:ln>
                <a:noFill/>
              </a:ln>
              <a:solidFill>
                <a:prstClr val="black"/>
              </a:solidFill>
              <a:effectLst/>
              <a:uLnTx/>
              <a:uFillTx/>
              <a:latin typeface="Arial" charset="0"/>
              <a:ea typeface="+mn-ea"/>
              <a:cs typeface="+mn-cs"/>
            </a:endParaRPr>
          </a:p>
        </p:txBody>
      </p:sp>
      <p:sp>
        <p:nvSpPr>
          <p:cNvPr id="159746" name="Rectangle 2"/>
          <p:cNvSpPr>
            <a:spLocks noGrp="1" noRot="1" noChangeAspect="1" noChangeArrowheads="1" noTextEdit="1"/>
          </p:cNvSpPr>
          <p:nvPr>
            <p:ph type="sldImg"/>
          </p:nvPr>
        </p:nvSpPr>
        <p:spPr>
          <a:xfrm>
            <a:off x="382588" y="684213"/>
            <a:ext cx="6094412" cy="3429000"/>
          </a:xfrm>
          <a:ln/>
        </p:spPr>
      </p:sp>
      <p:sp>
        <p:nvSpPr>
          <p:cNvPr id="159747" name="Rectangle 3"/>
          <p:cNvSpPr>
            <a:spLocks noGrp="1" noChangeArrowheads="1"/>
          </p:cNvSpPr>
          <p:nvPr>
            <p:ph type="body" idx="1"/>
          </p:nvPr>
        </p:nvSpPr>
        <p:spPr>
          <a:noFill/>
          <a:ln/>
        </p:spPr>
        <p:txBody>
          <a:bodyPr/>
          <a:lstStyle/>
          <a:p>
            <a:pPr marL="161286" indent="-161286">
              <a:buFontTx/>
              <a:buChar char="•"/>
            </a:pPr>
            <a:endParaRPr lang="en-US" dirty="0" smtClean="0"/>
          </a:p>
        </p:txBody>
      </p:sp>
    </p:spTree>
    <p:extLst>
      <p:ext uri="{BB962C8B-B14F-4D97-AF65-F5344CB8AC3E}">
        <p14:creationId xmlns:p14="http://schemas.microsoft.com/office/powerpoint/2010/main" val="2462148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4213"/>
            <a:ext cx="6094412"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0467" rtl="0" eaLnBrk="1" fontAlgn="base" latinLnBrk="0" hangingPunct="1">
              <a:lnSpc>
                <a:spcPct val="100000"/>
              </a:lnSpc>
              <a:spcBef>
                <a:spcPct val="0"/>
              </a:spcBef>
              <a:spcAft>
                <a:spcPct val="0"/>
              </a:spcAft>
              <a:buClrTx/>
              <a:buSzTx/>
              <a:buFontTx/>
              <a:buNone/>
              <a:tabLst/>
              <a:defRPr/>
            </a:pPr>
            <a:fld id="{2F334CA9-AB3D-44D8-872A-5FB05686A8F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0467"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27549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pPr marL="0" marR="0" lvl="0" indent="0" algn="r" defTabSz="907630" rtl="0" eaLnBrk="1" fontAlgn="base" latinLnBrk="0" hangingPunct="1">
              <a:lnSpc>
                <a:spcPct val="100000"/>
              </a:lnSpc>
              <a:spcBef>
                <a:spcPct val="0"/>
              </a:spcBef>
              <a:spcAft>
                <a:spcPct val="0"/>
              </a:spcAft>
              <a:buClrTx/>
              <a:buSzTx/>
              <a:buFontTx/>
              <a:buNone/>
              <a:tabLst/>
              <a:defRPr/>
            </a:pPr>
            <a:fld id="{DB879468-A028-413F-B0B4-0F9B66E01CE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0763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smtClean="0">
              <a:ln>
                <a:noFill/>
              </a:ln>
              <a:solidFill>
                <a:prstClr val="black"/>
              </a:solidFill>
              <a:effectLst/>
              <a:uLnTx/>
              <a:uFillTx/>
              <a:latin typeface="Arial" charset="0"/>
              <a:ea typeface="+mn-ea"/>
              <a:cs typeface="+mn-cs"/>
            </a:endParaRPr>
          </a:p>
        </p:txBody>
      </p:sp>
      <p:sp>
        <p:nvSpPr>
          <p:cNvPr id="157698" name="Rectangle 2"/>
          <p:cNvSpPr>
            <a:spLocks noGrp="1" noRot="1" noChangeAspect="1" noChangeArrowheads="1" noTextEdit="1"/>
          </p:cNvSpPr>
          <p:nvPr>
            <p:ph type="sldImg"/>
          </p:nvPr>
        </p:nvSpPr>
        <p:spPr>
          <a:xfrm>
            <a:off x="382588" y="684213"/>
            <a:ext cx="6094412" cy="3429000"/>
          </a:xfrm>
          <a:ln/>
        </p:spPr>
      </p:sp>
      <p:sp>
        <p:nvSpPr>
          <p:cNvPr id="157699" name="Rectangle 3"/>
          <p:cNvSpPr>
            <a:spLocks noGrp="1" noChangeArrowheads="1"/>
          </p:cNvSpPr>
          <p:nvPr>
            <p:ph type="body" idx="1"/>
          </p:nvPr>
        </p:nvSpPr>
        <p:spPr>
          <a:noFill/>
          <a:ln/>
        </p:spPr>
        <p:txBody>
          <a:bodyPr/>
          <a:lstStyle/>
          <a:p>
            <a:pPr marL="105943" indent="-105943">
              <a:buFontTx/>
              <a:buChar char="•"/>
            </a:pPr>
            <a:endParaRPr lang="en-US" dirty="0" smtClean="0"/>
          </a:p>
          <a:p>
            <a:pPr marL="105943" indent="-105943">
              <a:buFontTx/>
              <a:buChar char="•"/>
            </a:pPr>
            <a:endParaRPr lang="en-US" dirty="0" smtClean="0"/>
          </a:p>
        </p:txBody>
      </p:sp>
    </p:spTree>
    <p:extLst>
      <p:ext uri="{BB962C8B-B14F-4D97-AF65-F5344CB8AC3E}">
        <p14:creationId xmlns:p14="http://schemas.microsoft.com/office/powerpoint/2010/main" val="1248160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p:spPr>
        <p:txBody>
          <a:bodyPr/>
          <a:lstStyle/>
          <a:p>
            <a:pPr marL="0" marR="0" lvl="0" indent="0" algn="r" defTabSz="907630" rtl="0" eaLnBrk="1" fontAlgn="base" latinLnBrk="0" hangingPunct="1">
              <a:lnSpc>
                <a:spcPct val="100000"/>
              </a:lnSpc>
              <a:spcBef>
                <a:spcPct val="0"/>
              </a:spcBef>
              <a:spcAft>
                <a:spcPct val="0"/>
              </a:spcAft>
              <a:buClrTx/>
              <a:buSzTx/>
              <a:buFontTx/>
              <a:buNone/>
              <a:tabLst/>
              <a:defRPr/>
            </a:pPr>
            <a:fld id="{9651A9D9-888A-4B3E-A459-41335905F28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0763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smtClean="0">
              <a:ln>
                <a:noFill/>
              </a:ln>
              <a:solidFill>
                <a:prstClr val="black"/>
              </a:solidFill>
              <a:effectLst/>
              <a:uLnTx/>
              <a:uFillTx/>
              <a:latin typeface="Arial" charset="0"/>
              <a:ea typeface="+mn-ea"/>
              <a:cs typeface="+mn-cs"/>
            </a:endParaRPr>
          </a:p>
        </p:txBody>
      </p:sp>
      <p:sp>
        <p:nvSpPr>
          <p:cNvPr id="159746" name="Rectangle 2"/>
          <p:cNvSpPr>
            <a:spLocks noGrp="1" noRot="1" noChangeAspect="1" noChangeArrowheads="1" noTextEdit="1"/>
          </p:cNvSpPr>
          <p:nvPr>
            <p:ph type="sldImg"/>
          </p:nvPr>
        </p:nvSpPr>
        <p:spPr>
          <a:xfrm>
            <a:off x="382588" y="684213"/>
            <a:ext cx="6094412" cy="3429000"/>
          </a:xfrm>
          <a:ln/>
        </p:spPr>
      </p:sp>
      <p:sp>
        <p:nvSpPr>
          <p:cNvPr id="159747" name="Rectangle 3"/>
          <p:cNvSpPr>
            <a:spLocks noGrp="1" noChangeArrowheads="1"/>
          </p:cNvSpPr>
          <p:nvPr>
            <p:ph type="body" idx="1"/>
          </p:nvPr>
        </p:nvSpPr>
        <p:spPr>
          <a:noFill/>
          <a:ln/>
        </p:spPr>
        <p:txBody>
          <a:bodyPr/>
          <a:lstStyle/>
          <a:p>
            <a:pPr marL="161286" indent="-161286">
              <a:buFontTx/>
              <a:buChar char="•"/>
            </a:pPr>
            <a:endParaRPr lang="en-US" dirty="0" smtClean="0"/>
          </a:p>
        </p:txBody>
      </p:sp>
    </p:spTree>
    <p:extLst>
      <p:ext uri="{BB962C8B-B14F-4D97-AF65-F5344CB8AC3E}">
        <p14:creationId xmlns:p14="http://schemas.microsoft.com/office/powerpoint/2010/main" val="3692418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a:noFill/>
        </p:spPr>
        <p:txBody>
          <a:bodyPr/>
          <a:lstStyle/>
          <a:p>
            <a:pPr marL="0" marR="0" lvl="0" indent="0" algn="r" defTabSz="907657" rtl="0" eaLnBrk="1" fontAlgn="base" latinLnBrk="0" hangingPunct="1">
              <a:lnSpc>
                <a:spcPct val="100000"/>
              </a:lnSpc>
              <a:spcBef>
                <a:spcPct val="0"/>
              </a:spcBef>
              <a:spcAft>
                <a:spcPct val="0"/>
              </a:spcAft>
              <a:buClrTx/>
              <a:buSzTx/>
              <a:buFontTx/>
              <a:buNone/>
              <a:tabLst/>
              <a:defRPr/>
            </a:pPr>
            <a:fld id="{77DE3CE2-81EA-41AE-8225-9C7095BB1596}"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07657"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161794" name="Rectangle 2"/>
          <p:cNvSpPr>
            <a:spLocks noGrp="1" noRot="1" noChangeAspect="1" noChangeArrowheads="1" noTextEdit="1"/>
          </p:cNvSpPr>
          <p:nvPr>
            <p:ph type="sldImg"/>
          </p:nvPr>
        </p:nvSpPr>
        <p:spPr>
          <a:xfrm>
            <a:off x="382588" y="684213"/>
            <a:ext cx="6094412" cy="3429000"/>
          </a:xfrm>
          <a:ln/>
        </p:spPr>
      </p:sp>
      <p:sp>
        <p:nvSpPr>
          <p:cNvPr id="161795" name="Rectangle 3"/>
          <p:cNvSpPr>
            <a:spLocks noGrp="1" noChangeArrowheads="1"/>
          </p:cNvSpPr>
          <p:nvPr>
            <p:ph type="body" idx="1"/>
          </p:nvPr>
        </p:nvSpPr>
        <p:spPr>
          <a:noFill/>
          <a:ln/>
        </p:spPr>
        <p:txBody>
          <a:bodyPr/>
          <a:lstStyle/>
          <a:p>
            <a:pPr marL="105947" indent="-105947" eaLnBrk="1" hangingPunct="1">
              <a:buFontTx/>
              <a:buChar char="•"/>
            </a:pPr>
            <a:endParaRPr lang="en-US" smtClean="0"/>
          </a:p>
        </p:txBody>
      </p:sp>
    </p:spTree>
    <p:extLst>
      <p:ext uri="{BB962C8B-B14F-4D97-AF65-F5344CB8AC3E}">
        <p14:creationId xmlns:p14="http://schemas.microsoft.com/office/powerpoint/2010/main" val="1990861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a:noFill/>
        </p:spPr>
        <p:txBody>
          <a:bodyPr/>
          <a:lstStyle/>
          <a:p>
            <a:pPr marL="0" marR="0" lvl="0" indent="0" algn="r" defTabSz="907657" rtl="0" eaLnBrk="1" fontAlgn="base" latinLnBrk="0" hangingPunct="1">
              <a:lnSpc>
                <a:spcPct val="100000"/>
              </a:lnSpc>
              <a:spcBef>
                <a:spcPct val="0"/>
              </a:spcBef>
              <a:spcAft>
                <a:spcPct val="0"/>
              </a:spcAft>
              <a:buClrTx/>
              <a:buSzTx/>
              <a:buFontTx/>
              <a:buNone/>
              <a:tabLst/>
              <a:defRPr/>
            </a:pPr>
            <a:fld id="{77DE3CE2-81EA-41AE-8225-9C7095BB1596}"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07657"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161794" name="Rectangle 2"/>
          <p:cNvSpPr>
            <a:spLocks noGrp="1" noRot="1" noChangeAspect="1" noChangeArrowheads="1" noTextEdit="1"/>
          </p:cNvSpPr>
          <p:nvPr>
            <p:ph type="sldImg"/>
          </p:nvPr>
        </p:nvSpPr>
        <p:spPr>
          <a:xfrm>
            <a:off x="382588" y="684213"/>
            <a:ext cx="6094412" cy="3429000"/>
          </a:xfrm>
          <a:ln/>
        </p:spPr>
      </p:sp>
      <p:sp>
        <p:nvSpPr>
          <p:cNvPr id="161795" name="Rectangle 3"/>
          <p:cNvSpPr>
            <a:spLocks noGrp="1" noChangeArrowheads="1"/>
          </p:cNvSpPr>
          <p:nvPr>
            <p:ph type="body" idx="1"/>
          </p:nvPr>
        </p:nvSpPr>
        <p:spPr>
          <a:noFill/>
          <a:ln/>
        </p:spPr>
        <p:txBody>
          <a:bodyPr/>
          <a:lstStyle/>
          <a:p>
            <a:pPr marL="105947" indent="-105947" eaLnBrk="1" hangingPunct="1">
              <a:buFontTx/>
              <a:buChar char="•"/>
            </a:pPr>
            <a:endParaRPr lang="en-US" smtClean="0"/>
          </a:p>
        </p:txBody>
      </p:sp>
    </p:spTree>
    <p:extLst>
      <p:ext uri="{BB962C8B-B14F-4D97-AF65-F5344CB8AC3E}">
        <p14:creationId xmlns:p14="http://schemas.microsoft.com/office/powerpoint/2010/main" val="401097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p:spPr>
        <p:txBody>
          <a:bodyPr/>
          <a:lstStyle/>
          <a:p>
            <a:pPr defTabSz="907657"/>
            <a:fld id="{60BC1673-91EB-4FD7-ABA2-74CB3F909A98}" type="slidenum">
              <a:rPr lang="en-US" smtClean="0"/>
              <a:pPr defTabSz="907657"/>
              <a:t>7</a:t>
            </a:fld>
            <a:endParaRPr lang="en-US" smtClean="0"/>
          </a:p>
        </p:txBody>
      </p:sp>
      <p:sp>
        <p:nvSpPr>
          <p:cNvPr id="151554" name="Rectangle 2"/>
          <p:cNvSpPr>
            <a:spLocks noGrp="1" noRot="1" noChangeAspect="1" noChangeArrowheads="1" noTextEdit="1"/>
          </p:cNvSpPr>
          <p:nvPr>
            <p:ph type="sldImg"/>
          </p:nvPr>
        </p:nvSpPr>
        <p:spPr>
          <a:xfrm>
            <a:off x="382588" y="684213"/>
            <a:ext cx="6094412" cy="3429000"/>
          </a:xfrm>
          <a:ln/>
        </p:spPr>
      </p:sp>
      <p:sp>
        <p:nvSpPr>
          <p:cNvPr id="15155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68426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4213"/>
            <a:ext cx="6094412"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0467" rtl="0" eaLnBrk="1" fontAlgn="base" latinLnBrk="0" hangingPunct="1">
              <a:lnSpc>
                <a:spcPct val="100000"/>
              </a:lnSpc>
              <a:spcBef>
                <a:spcPct val="0"/>
              </a:spcBef>
              <a:spcAft>
                <a:spcPct val="0"/>
              </a:spcAft>
              <a:buClrTx/>
              <a:buSzTx/>
              <a:buFontTx/>
              <a:buNone/>
              <a:tabLst/>
              <a:defRPr/>
            </a:pPr>
            <a:fld id="{2F334CA9-AB3D-44D8-872A-5FB05686A8F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0467"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00083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4213"/>
            <a:ext cx="6094412"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0467" rtl="0" eaLnBrk="1" fontAlgn="base" latinLnBrk="0" hangingPunct="1">
              <a:lnSpc>
                <a:spcPct val="100000"/>
              </a:lnSpc>
              <a:spcBef>
                <a:spcPct val="0"/>
              </a:spcBef>
              <a:spcAft>
                <a:spcPct val="0"/>
              </a:spcAft>
              <a:buClrTx/>
              <a:buSzTx/>
              <a:buFontTx/>
              <a:buNone/>
              <a:tabLst/>
              <a:defRPr/>
            </a:pPr>
            <a:fld id="{2F334CA9-AB3D-44D8-872A-5FB05686A8F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0467"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37794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96D839-6F8A-4E11-B259-FE13ADAEE6F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505678-4C90-468C-8976-FE80E79A565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0F915F-346A-49A5-B179-3B4EB6378FD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96D839-6F8A-4E11-B259-FE13ADAEE6FB}" type="slidenum">
              <a:rPr lang="en-US"/>
              <a:pPr>
                <a:defRPr/>
              </a:pPr>
              <a:t>‹#›</a:t>
            </a:fld>
            <a:endParaRPr lang="en-US" dirty="0"/>
          </a:p>
        </p:txBody>
      </p:sp>
    </p:spTree>
    <p:extLst>
      <p:ext uri="{BB962C8B-B14F-4D97-AF65-F5344CB8AC3E}">
        <p14:creationId xmlns:p14="http://schemas.microsoft.com/office/powerpoint/2010/main" val="532336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3D5FCD-9A8E-468C-9566-0768755F1806}" type="slidenum">
              <a:rPr lang="en-US"/>
              <a:pPr>
                <a:defRPr/>
              </a:pPr>
              <a:t>‹#›</a:t>
            </a:fld>
            <a:endParaRPr lang="en-US" dirty="0"/>
          </a:p>
        </p:txBody>
      </p:sp>
    </p:spTree>
    <p:extLst>
      <p:ext uri="{BB962C8B-B14F-4D97-AF65-F5344CB8AC3E}">
        <p14:creationId xmlns:p14="http://schemas.microsoft.com/office/powerpoint/2010/main" val="861180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701A2F-C5D4-4D87-A21C-6F2FFB224AD6}" type="slidenum">
              <a:rPr lang="en-US"/>
              <a:pPr>
                <a:defRPr/>
              </a:pPr>
              <a:t>‹#›</a:t>
            </a:fld>
            <a:endParaRPr lang="en-US" dirty="0"/>
          </a:p>
        </p:txBody>
      </p:sp>
    </p:spTree>
    <p:extLst>
      <p:ext uri="{BB962C8B-B14F-4D97-AF65-F5344CB8AC3E}">
        <p14:creationId xmlns:p14="http://schemas.microsoft.com/office/powerpoint/2010/main" val="3542460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2EAC25-B463-41EF-A7C4-15E4785DC0F6}" type="slidenum">
              <a:rPr lang="en-US"/>
              <a:pPr>
                <a:defRPr/>
              </a:pPr>
              <a:t>‹#›</a:t>
            </a:fld>
            <a:endParaRPr lang="en-US" dirty="0"/>
          </a:p>
        </p:txBody>
      </p:sp>
    </p:spTree>
    <p:extLst>
      <p:ext uri="{BB962C8B-B14F-4D97-AF65-F5344CB8AC3E}">
        <p14:creationId xmlns:p14="http://schemas.microsoft.com/office/powerpoint/2010/main" val="933597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8380560-D3F0-45F3-AFF1-CF03726FCFDC}" type="slidenum">
              <a:rPr lang="en-US"/>
              <a:pPr>
                <a:defRPr/>
              </a:pPr>
              <a:t>‹#›</a:t>
            </a:fld>
            <a:endParaRPr lang="en-US" dirty="0"/>
          </a:p>
        </p:txBody>
      </p:sp>
    </p:spTree>
    <p:extLst>
      <p:ext uri="{BB962C8B-B14F-4D97-AF65-F5344CB8AC3E}">
        <p14:creationId xmlns:p14="http://schemas.microsoft.com/office/powerpoint/2010/main" val="2676573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3ED6BF0-92C6-4A7F-9669-2F84536303BB}" type="slidenum">
              <a:rPr lang="en-US"/>
              <a:pPr>
                <a:defRPr/>
              </a:pPr>
              <a:t>‹#›</a:t>
            </a:fld>
            <a:endParaRPr lang="en-US" dirty="0"/>
          </a:p>
        </p:txBody>
      </p:sp>
    </p:spTree>
    <p:extLst>
      <p:ext uri="{BB962C8B-B14F-4D97-AF65-F5344CB8AC3E}">
        <p14:creationId xmlns:p14="http://schemas.microsoft.com/office/powerpoint/2010/main" val="2647036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28A88C0-350B-4F19-948F-7C3C8603E4E9}" type="slidenum">
              <a:rPr lang="en-US"/>
              <a:pPr>
                <a:defRPr/>
              </a:pPr>
              <a:t>‹#›</a:t>
            </a:fld>
            <a:endParaRPr lang="en-US" dirty="0"/>
          </a:p>
        </p:txBody>
      </p:sp>
    </p:spTree>
    <p:extLst>
      <p:ext uri="{BB962C8B-B14F-4D97-AF65-F5344CB8AC3E}">
        <p14:creationId xmlns:p14="http://schemas.microsoft.com/office/powerpoint/2010/main" val="3896289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7684FB-129E-46AB-B9A1-504387B5D33D}" type="slidenum">
              <a:rPr lang="en-US"/>
              <a:pPr>
                <a:defRPr/>
              </a:pPr>
              <a:t>‹#›</a:t>
            </a:fld>
            <a:endParaRPr lang="en-US" dirty="0"/>
          </a:p>
        </p:txBody>
      </p:sp>
    </p:spTree>
    <p:extLst>
      <p:ext uri="{BB962C8B-B14F-4D97-AF65-F5344CB8AC3E}">
        <p14:creationId xmlns:p14="http://schemas.microsoft.com/office/powerpoint/2010/main" val="2083917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3D5FCD-9A8E-468C-9566-0768755F1806}"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44660C-DFBA-4FC8-92DD-4908E7301908}" type="slidenum">
              <a:rPr lang="en-US"/>
              <a:pPr>
                <a:defRPr/>
              </a:pPr>
              <a:t>‹#›</a:t>
            </a:fld>
            <a:endParaRPr lang="en-US" dirty="0"/>
          </a:p>
        </p:txBody>
      </p:sp>
    </p:spTree>
    <p:extLst>
      <p:ext uri="{BB962C8B-B14F-4D97-AF65-F5344CB8AC3E}">
        <p14:creationId xmlns:p14="http://schemas.microsoft.com/office/powerpoint/2010/main" val="3600113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505678-4C90-468C-8976-FE80E79A5656}" type="slidenum">
              <a:rPr lang="en-US"/>
              <a:pPr>
                <a:defRPr/>
              </a:pPr>
              <a:t>‹#›</a:t>
            </a:fld>
            <a:endParaRPr lang="en-US" dirty="0"/>
          </a:p>
        </p:txBody>
      </p:sp>
    </p:spTree>
    <p:extLst>
      <p:ext uri="{BB962C8B-B14F-4D97-AF65-F5344CB8AC3E}">
        <p14:creationId xmlns:p14="http://schemas.microsoft.com/office/powerpoint/2010/main" val="4000418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0F915F-346A-49A5-B179-3B4EB6378FD0}" type="slidenum">
              <a:rPr lang="en-US"/>
              <a:pPr>
                <a:defRPr/>
              </a:pPr>
              <a:t>‹#›</a:t>
            </a:fld>
            <a:endParaRPr lang="en-US" dirty="0"/>
          </a:p>
        </p:txBody>
      </p:sp>
    </p:spTree>
    <p:extLst>
      <p:ext uri="{BB962C8B-B14F-4D97-AF65-F5344CB8AC3E}">
        <p14:creationId xmlns:p14="http://schemas.microsoft.com/office/powerpoint/2010/main" val="3246602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701A2F-C5D4-4D87-A21C-6F2FFB224AD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2EAC25-B463-41EF-A7C4-15E4785DC0F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8380560-D3F0-45F3-AFF1-CF03726FCFD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3ED6BF0-92C6-4A7F-9669-2F84536303B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28A88C0-350B-4F19-948F-7C3C8603E4E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7684FB-129E-46AB-B9A1-504387B5D33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44660C-DFBA-4FC8-92DD-4908E730190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4"/>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3E354260-6923-4B82-A139-FD12B8BDA95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4"/>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3E354260-6923-4B82-A139-FD12B8BDA959}" type="slidenum">
              <a:rPr lang="en-US"/>
              <a:pPr>
                <a:defRPr/>
              </a:pPr>
              <a:t>‹#›</a:t>
            </a:fld>
            <a:endParaRPr lang="en-US" dirty="0"/>
          </a:p>
        </p:txBody>
      </p:sp>
    </p:spTree>
    <p:extLst>
      <p:ext uri="{BB962C8B-B14F-4D97-AF65-F5344CB8AC3E}">
        <p14:creationId xmlns:p14="http://schemas.microsoft.com/office/powerpoint/2010/main" val="1937269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gif"/><Relationship Id="rId4" Type="http://schemas.openxmlformats.org/officeDocument/2006/relationships/image" Target="../media/image7.jpe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6.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7266" b="7266"/>
          <a:stretch/>
        </p:blipFill>
        <p:spPr>
          <a:xfrm>
            <a:off x="155812" y="0"/>
            <a:ext cx="12036188" cy="6858000"/>
          </a:xfrm>
          <a:prstGeom prst="rect">
            <a:avLst/>
          </a:prstGeom>
        </p:spPr>
      </p:pic>
      <p:sp>
        <p:nvSpPr>
          <p:cNvPr id="26" name="Rectangle 20"/>
          <p:cNvSpPr>
            <a:spLocks noChangeArrowheads="1"/>
          </p:cNvSpPr>
          <p:nvPr/>
        </p:nvSpPr>
        <p:spPr bwMode="auto">
          <a:xfrm>
            <a:off x="0" y="457200"/>
            <a:ext cx="8991600" cy="1676400"/>
          </a:xfrm>
          <a:prstGeom prst="rect">
            <a:avLst/>
          </a:prstGeom>
          <a:solidFill>
            <a:schemeClr val="accent6"/>
          </a:solidFill>
          <a:ln w="9525">
            <a:noFill/>
            <a:miter lim="800000"/>
            <a:headEnd/>
            <a:tailEnd/>
          </a:ln>
        </p:spPr>
        <p:txBody>
          <a:bodyPr wrap="none" anchor="ctr"/>
          <a:lstStyle/>
          <a:p>
            <a:pPr>
              <a:defRPr/>
            </a:pPr>
            <a:endParaRPr lang="en-US" dirty="0">
              <a:solidFill>
                <a:schemeClr val="bg1"/>
              </a:solidFill>
              <a:latin typeface="+mj-lt"/>
            </a:endParaRPr>
          </a:p>
        </p:txBody>
      </p:sp>
      <p:sp>
        <p:nvSpPr>
          <p:cNvPr id="26631" name="Text Box 6"/>
          <p:cNvSpPr txBox="1">
            <a:spLocks noChangeArrowheads="1"/>
          </p:cNvSpPr>
          <p:nvPr/>
        </p:nvSpPr>
        <p:spPr bwMode="auto">
          <a:xfrm>
            <a:off x="533400" y="457200"/>
            <a:ext cx="8458200" cy="830997"/>
          </a:xfrm>
          <a:prstGeom prst="rect">
            <a:avLst/>
          </a:prstGeom>
          <a:noFill/>
          <a:ln w="9525">
            <a:noFill/>
            <a:miter lim="800000"/>
            <a:headEnd/>
            <a:tailEnd/>
          </a:ln>
        </p:spPr>
        <p:txBody>
          <a:bodyPr wrap="square">
            <a:spAutoFit/>
          </a:bodyPr>
          <a:lstStyle/>
          <a:p>
            <a:r>
              <a:rPr lang="en-US" sz="4800" b="0" dirty="0" smtClean="0">
                <a:solidFill>
                  <a:schemeClr val="bg1"/>
                </a:solidFill>
                <a:latin typeface="+mj-lt"/>
                <a:ea typeface="HGSSoeiKakugothicUB" pitchFamily="50" charset="-128"/>
              </a:rPr>
              <a:t>Sales and Production Update</a:t>
            </a:r>
            <a:endParaRPr lang="en-US" sz="4800" b="0" dirty="0">
              <a:solidFill>
                <a:schemeClr val="bg1"/>
              </a:solidFill>
              <a:latin typeface="+mj-lt"/>
              <a:ea typeface="HGSSoeiKakugothicUB" pitchFamily="50" charset="-128"/>
            </a:endParaRPr>
          </a:p>
        </p:txBody>
      </p:sp>
      <p:sp>
        <p:nvSpPr>
          <p:cNvPr id="26629" name="Text Box 20"/>
          <p:cNvSpPr txBox="1">
            <a:spLocks noChangeArrowheads="1"/>
          </p:cNvSpPr>
          <p:nvPr/>
        </p:nvSpPr>
        <p:spPr bwMode="auto">
          <a:xfrm>
            <a:off x="533405" y="1272471"/>
            <a:ext cx="8458195" cy="707886"/>
          </a:xfrm>
          <a:prstGeom prst="rect">
            <a:avLst/>
          </a:prstGeom>
          <a:noFill/>
          <a:ln w="9525">
            <a:noFill/>
            <a:miter lim="800000"/>
            <a:headEnd/>
            <a:tailEnd/>
          </a:ln>
        </p:spPr>
        <p:txBody>
          <a:bodyPr wrap="square">
            <a:spAutoFit/>
          </a:bodyPr>
          <a:lstStyle/>
          <a:p>
            <a:r>
              <a:rPr lang="en-US" sz="4000" b="0" i="1" dirty="0" smtClean="0">
                <a:solidFill>
                  <a:schemeClr val="bg1"/>
                </a:solidFill>
                <a:latin typeface="+mj-lt"/>
                <a:ea typeface="HGSSoeiKakugothicUB" pitchFamily="50" charset="-128"/>
              </a:rPr>
              <a:t>2020: April</a:t>
            </a:r>
            <a:endParaRPr lang="en-US" sz="4000" b="0" i="1" dirty="0">
              <a:solidFill>
                <a:schemeClr val="bg1"/>
              </a:solidFill>
              <a:latin typeface="+mj-lt"/>
              <a:ea typeface="HGSSoeiKakugothicUB" pitchFamily="50" charset="-128"/>
            </a:endParaRPr>
          </a:p>
        </p:txBody>
      </p:sp>
      <p:sp>
        <p:nvSpPr>
          <p:cNvPr id="9" name="Rectangle 24"/>
          <p:cNvSpPr>
            <a:spLocks noChangeArrowheads="1"/>
          </p:cNvSpPr>
          <p:nvPr/>
        </p:nvSpPr>
        <p:spPr bwMode="auto">
          <a:xfrm>
            <a:off x="0" y="0"/>
            <a:ext cx="304800" cy="6858000"/>
          </a:xfrm>
          <a:prstGeom prst="rect">
            <a:avLst/>
          </a:prstGeom>
          <a:solidFill>
            <a:schemeClr val="accent6"/>
          </a:solidFill>
          <a:ln w="9525">
            <a:noFill/>
            <a:miter lim="800000"/>
            <a:headEnd/>
            <a:tailEnd/>
          </a:ln>
        </p:spPr>
        <p:txBody>
          <a:bodyPr wrap="none" anchor="ctr"/>
          <a:lstStyle/>
          <a:p>
            <a:pPr>
              <a:defRPr/>
            </a:pPr>
            <a:endParaRPr lang="en-US" b="0" dirty="0">
              <a:latin typeface="+mj-lt"/>
            </a:endParaRPr>
          </a:p>
        </p:txBody>
      </p:sp>
      <p:sp>
        <p:nvSpPr>
          <p:cNvPr id="3" name="TextBox 2"/>
          <p:cNvSpPr txBox="1"/>
          <p:nvPr/>
        </p:nvSpPr>
        <p:spPr>
          <a:xfrm>
            <a:off x="9917698" y="6504710"/>
            <a:ext cx="2198102" cy="369332"/>
          </a:xfrm>
          <a:prstGeom prst="rect">
            <a:avLst/>
          </a:prstGeom>
          <a:noFill/>
        </p:spPr>
        <p:txBody>
          <a:bodyPr wrap="none" rtlCol="0">
            <a:spAutoFit/>
          </a:bodyPr>
          <a:lstStyle/>
          <a:p>
            <a:r>
              <a:rPr lang="en-US" b="0" dirty="0" smtClean="0">
                <a:solidFill>
                  <a:schemeClr val="bg1"/>
                </a:solidFill>
              </a:rPr>
              <a:t>2020 Accord Hybrid</a:t>
            </a:r>
            <a:endParaRPr lang="en-US" b="0" dirty="0">
              <a:solidFill>
                <a:schemeClr val="bg1"/>
              </a:solidFill>
            </a:endParaRPr>
          </a:p>
        </p:txBody>
      </p:sp>
    </p:spTree>
    <p:extLst>
      <p:ext uri="{BB962C8B-B14F-4D97-AF65-F5344CB8AC3E}">
        <p14:creationId xmlns:p14="http://schemas.microsoft.com/office/powerpoint/2010/main" val="3917120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4"/>
          <p:cNvSpPr>
            <a:spLocks noChangeArrowheads="1"/>
          </p:cNvSpPr>
          <p:nvPr/>
        </p:nvSpPr>
        <p:spPr bwMode="auto">
          <a:xfrm>
            <a:off x="304800" y="0"/>
            <a:ext cx="11887200" cy="1295400"/>
          </a:xfrm>
          <a:prstGeom prst="rect">
            <a:avLst/>
          </a:prstGeom>
          <a:solidFill>
            <a:srgbClr val="DF5327"/>
          </a:solidFill>
          <a:ln w="9525">
            <a:noFill/>
            <a:miter lim="800000"/>
            <a:headEnd/>
            <a:tailEnd/>
          </a:ln>
        </p:spPr>
        <p:txBody>
          <a:bodyPr wrap="none" anchor="ctr"/>
          <a:lstStyle/>
          <a:p>
            <a:endParaRPr lang="en-US">
              <a:solidFill>
                <a:srgbClr val="452D01"/>
              </a:solidFill>
              <a:latin typeface="+mj-lt"/>
            </a:endParaRPr>
          </a:p>
        </p:txBody>
      </p:sp>
      <p:sp>
        <p:nvSpPr>
          <p:cNvPr id="13315" name="Rectangle 15"/>
          <p:cNvSpPr>
            <a:spLocks noChangeArrowheads="1"/>
          </p:cNvSpPr>
          <p:nvPr/>
        </p:nvSpPr>
        <p:spPr bwMode="auto">
          <a:xfrm>
            <a:off x="0" y="0"/>
            <a:ext cx="304800" cy="6858000"/>
          </a:xfrm>
          <a:prstGeom prst="rect">
            <a:avLst/>
          </a:prstGeom>
          <a:solidFill>
            <a:srgbClr val="DF5327"/>
          </a:solidFill>
          <a:ln w="9525">
            <a:noFill/>
            <a:miter lim="800000"/>
            <a:headEnd/>
            <a:tailEnd/>
          </a:ln>
        </p:spPr>
        <p:txBody>
          <a:bodyPr wrap="none" anchor="ctr"/>
          <a:lstStyle/>
          <a:p>
            <a:pPr>
              <a:defRPr/>
            </a:pPr>
            <a:endParaRPr lang="en-US">
              <a:solidFill>
                <a:srgbClr val="452D01"/>
              </a:solidFill>
              <a:latin typeface="+mj-lt"/>
            </a:endParaRPr>
          </a:p>
        </p:txBody>
      </p:sp>
      <p:sp>
        <p:nvSpPr>
          <p:cNvPr id="52227" name="Text Box 6"/>
          <p:cNvSpPr txBox="1">
            <a:spLocks noChangeArrowheads="1"/>
          </p:cNvSpPr>
          <p:nvPr/>
        </p:nvSpPr>
        <p:spPr bwMode="auto">
          <a:xfrm>
            <a:off x="0" y="324535"/>
            <a:ext cx="12192000" cy="646331"/>
          </a:xfrm>
          <a:prstGeom prst="rect">
            <a:avLst/>
          </a:prstGeom>
          <a:noFill/>
          <a:ln w="9525">
            <a:noFill/>
            <a:miter lim="800000"/>
            <a:headEnd/>
            <a:tailEnd/>
          </a:ln>
        </p:spPr>
        <p:txBody>
          <a:bodyPr wrap="square">
            <a:spAutoFit/>
          </a:bodyPr>
          <a:lstStyle/>
          <a:p>
            <a:pPr>
              <a:defRPr/>
            </a:pPr>
            <a:r>
              <a:rPr lang="en-US" sz="3600" b="0" dirty="0" smtClean="0">
                <a:solidFill>
                  <a:schemeClr val="bg1"/>
                </a:solidFill>
                <a:latin typeface="+mj-lt"/>
                <a:ea typeface="HGP創英角ｺﾞｼｯｸUB" pitchFamily="50" charset="-128"/>
              </a:rPr>
              <a:t>     U.S</a:t>
            </a:r>
            <a:r>
              <a:rPr lang="en-US" sz="3600" b="0" dirty="0">
                <a:solidFill>
                  <a:schemeClr val="bg1"/>
                </a:solidFill>
                <a:latin typeface="+mj-lt"/>
                <a:ea typeface="HGP創英角ｺﾞｼｯｸUB" pitchFamily="50" charset="-128"/>
              </a:rPr>
              <a:t>. Powersports Sales</a:t>
            </a:r>
          </a:p>
        </p:txBody>
      </p:sp>
      <p:sp>
        <p:nvSpPr>
          <p:cNvPr id="27653" name="Text Box 9"/>
          <p:cNvSpPr txBox="1">
            <a:spLocks noChangeArrowheads="1"/>
          </p:cNvSpPr>
          <p:nvPr/>
        </p:nvSpPr>
        <p:spPr bwMode="auto">
          <a:xfrm>
            <a:off x="2362200" y="4721229"/>
            <a:ext cx="7696200" cy="461665"/>
          </a:xfrm>
          <a:prstGeom prst="rect">
            <a:avLst/>
          </a:prstGeom>
          <a:noFill/>
          <a:ln w="9525">
            <a:noFill/>
            <a:miter lim="800000"/>
            <a:headEnd/>
            <a:tailEnd/>
          </a:ln>
        </p:spPr>
        <p:txBody>
          <a:bodyPr>
            <a:spAutoFit/>
          </a:bodyPr>
          <a:lstStyle/>
          <a:p>
            <a:pPr marL="177800" indent="-177800">
              <a:spcBef>
                <a:spcPct val="50000"/>
              </a:spcBef>
              <a:buFontTx/>
              <a:buChar char="•"/>
            </a:pPr>
            <a:endParaRPr lang="en-US" b="0">
              <a:solidFill>
                <a:schemeClr val="bg1"/>
              </a:solidFill>
              <a:latin typeface="+mj-lt"/>
              <a:ea typeface="HGP創英角ｺﾞｼｯｸUB" pitchFamily="50" charset="-128"/>
            </a:endParaRPr>
          </a:p>
          <a:p>
            <a:pPr marL="177800" indent="-177800">
              <a:spcBef>
                <a:spcPct val="50000"/>
              </a:spcBef>
            </a:pPr>
            <a:endParaRPr lang="en-US" sz="400" b="0">
              <a:solidFill>
                <a:schemeClr val="bg1"/>
              </a:solidFill>
              <a:latin typeface="+mj-lt"/>
              <a:ea typeface="HGP創英角ｺﾞｼｯｸUB" pitchFamily="50" charset="-128"/>
            </a:endParaRPr>
          </a:p>
        </p:txBody>
      </p:sp>
      <p:sp>
        <p:nvSpPr>
          <p:cNvPr id="7" name="Rectangle 13"/>
          <p:cNvSpPr>
            <a:spLocks noChangeArrowheads="1"/>
          </p:cNvSpPr>
          <p:nvPr/>
        </p:nvSpPr>
        <p:spPr bwMode="auto">
          <a:xfrm>
            <a:off x="762000" y="1524000"/>
            <a:ext cx="10896600" cy="4904214"/>
          </a:xfrm>
          <a:prstGeom prst="rect">
            <a:avLst/>
          </a:prstGeom>
          <a:solidFill>
            <a:schemeClr val="bg1">
              <a:lumMod val="85000"/>
            </a:schemeClr>
          </a:solidFill>
          <a:ln w="9525">
            <a:noFill/>
            <a:miter lim="800000"/>
            <a:headEnd/>
            <a:tailEnd/>
          </a:ln>
        </p:spPr>
        <p:txBody>
          <a:bodyPr wrap="none" anchor="ctr"/>
          <a:lstStyle/>
          <a:p>
            <a:pPr algn="ctr" fontAlgn="base">
              <a:spcBef>
                <a:spcPct val="0"/>
              </a:spcBef>
              <a:spcAft>
                <a:spcPct val="0"/>
              </a:spcAft>
              <a:defRPr/>
            </a:pPr>
            <a:endParaRPr lang="en-US" b="0" dirty="0">
              <a:latin typeface="Arial"/>
            </a:endParaRPr>
          </a:p>
        </p:txBody>
      </p:sp>
      <p:sp>
        <p:nvSpPr>
          <p:cNvPr id="11" name="Text Box 14"/>
          <p:cNvSpPr txBox="1">
            <a:spLocks noChangeArrowheads="1"/>
          </p:cNvSpPr>
          <p:nvPr/>
        </p:nvSpPr>
        <p:spPr bwMode="auto">
          <a:xfrm>
            <a:off x="900123" y="2014527"/>
            <a:ext cx="8890000" cy="2616101"/>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US" sz="2800" b="0" dirty="0" smtClean="0"/>
              <a:t>Powersports </a:t>
            </a:r>
            <a:r>
              <a:rPr lang="en-US" sz="2800" b="0" dirty="0"/>
              <a:t>reported </a:t>
            </a:r>
            <a:r>
              <a:rPr lang="en-US" sz="2800" b="0" dirty="0" smtClean="0"/>
              <a:t>April </a:t>
            </a:r>
            <a:r>
              <a:rPr lang="en-US" sz="2800" b="0" dirty="0"/>
              <a:t>sales of </a:t>
            </a:r>
            <a:r>
              <a:rPr lang="en-US" sz="2800" b="0" dirty="0" smtClean="0"/>
              <a:t>24,841 </a:t>
            </a:r>
            <a:r>
              <a:rPr lang="en-US" sz="2800" b="0" dirty="0"/>
              <a:t>units, </a:t>
            </a:r>
            <a:r>
              <a:rPr lang="en-US" sz="2800" b="0" dirty="0" smtClean="0"/>
              <a:t>a </a:t>
            </a:r>
            <a:r>
              <a:rPr lang="en-US" sz="2800" dirty="0" smtClean="0">
                <a:solidFill>
                  <a:srgbClr val="006600"/>
                </a:solidFill>
              </a:rPr>
              <a:t>13% </a:t>
            </a:r>
            <a:r>
              <a:rPr lang="en-US" sz="2800" b="0" dirty="0" smtClean="0"/>
              <a:t>increase vs. 2019.  </a:t>
            </a:r>
          </a:p>
          <a:p>
            <a:pPr marL="342900" indent="-342900">
              <a:buFont typeface="Arial" panose="020B0604020202020204" pitchFamily="34" charset="0"/>
              <a:buChar char="•"/>
            </a:pPr>
            <a:endParaRPr lang="en-US" sz="2400" b="0" dirty="0"/>
          </a:p>
          <a:p>
            <a:pPr marL="800100" lvl="1" indent="-342900">
              <a:buFont typeface="Arial" panose="020B0604020202020204" pitchFamily="34" charset="0"/>
              <a:buChar char="•"/>
            </a:pPr>
            <a:r>
              <a:rPr lang="en-US" sz="2800" b="0" dirty="0" smtClean="0"/>
              <a:t>On-road motorcycle </a:t>
            </a:r>
            <a:r>
              <a:rPr lang="en-US" sz="2800" b="0" dirty="0"/>
              <a:t>sales </a:t>
            </a:r>
            <a:r>
              <a:rPr lang="en-US" sz="2800" b="0" dirty="0" smtClean="0"/>
              <a:t>declined</a:t>
            </a:r>
            <a:r>
              <a:rPr lang="en-US" sz="2800" b="0" dirty="0" smtClean="0">
                <a:solidFill>
                  <a:srgbClr val="C00000"/>
                </a:solidFill>
              </a:rPr>
              <a:t> </a:t>
            </a:r>
            <a:r>
              <a:rPr lang="en-US" sz="2800" dirty="0" smtClean="0">
                <a:solidFill>
                  <a:srgbClr val="C00000"/>
                </a:solidFill>
              </a:rPr>
              <a:t>36%</a:t>
            </a:r>
            <a:endParaRPr lang="en-US" sz="2800" b="0" dirty="0" smtClean="0">
              <a:solidFill>
                <a:srgbClr val="C00000"/>
              </a:solidFill>
            </a:endParaRPr>
          </a:p>
          <a:p>
            <a:pPr marL="800100" lvl="1" indent="-342900">
              <a:buFont typeface="Arial" panose="020B0604020202020204" pitchFamily="34" charset="0"/>
              <a:buChar char="•"/>
            </a:pPr>
            <a:r>
              <a:rPr lang="en-US" sz="2800" b="0" dirty="0" smtClean="0"/>
              <a:t>Side-by-Side sales were up </a:t>
            </a:r>
            <a:r>
              <a:rPr lang="en-US" sz="2800" dirty="0" smtClean="0">
                <a:solidFill>
                  <a:srgbClr val="006600"/>
                </a:solidFill>
              </a:rPr>
              <a:t>21%</a:t>
            </a:r>
          </a:p>
          <a:p>
            <a:pPr marL="800100" lvl="1" indent="-342900">
              <a:buFont typeface="Arial" panose="020B0604020202020204" pitchFamily="34" charset="0"/>
              <a:buChar char="•"/>
            </a:pPr>
            <a:r>
              <a:rPr lang="en-US" sz="2800" b="0" dirty="0" smtClean="0">
                <a:latin typeface="+mn-lt"/>
              </a:rPr>
              <a:t>Off-road increased </a:t>
            </a:r>
            <a:r>
              <a:rPr lang="en-US" sz="2800" dirty="0" smtClean="0">
                <a:solidFill>
                  <a:srgbClr val="006600"/>
                </a:solidFill>
                <a:latin typeface="+mn-lt"/>
              </a:rPr>
              <a:t>77%</a:t>
            </a:r>
          </a:p>
        </p:txBody>
      </p:sp>
      <p:pic>
        <p:nvPicPr>
          <p:cNvPr id="14" name="Picture 18"/>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077125" y="228600"/>
            <a:ext cx="1048075" cy="87897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8811593" y="6054225"/>
            <a:ext cx="2233305" cy="338554"/>
          </a:xfrm>
          <a:prstGeom prst="rect">
            <a:avLst/>
          </a:prstGeom>
          <a:noFill/>
        </p:spPr>
        <p:txBody>
          <a:bodyPr wrap="none" rtlCol="0">
            <a:spAutoFit/>
          </a:bodyPr>
          <a:lstStyle/>
          <a:p>
            <a:pPr algn="ctr"/>
            <a:r>
              <a:rPr lang="en-US" sz="1600" b="0" dirty="0" smtClean="0"/>
              <a:t>2020 Honda CRF450L</a:t>
            </a:r>
            <a:endParaRPr lang="en-US" sz="1600" b="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8651" y="4003291"/>
            <a:ext cx="2819190" cy="1921748"/>
          </a:xfrm>
          <a:prstGeom prst="rect">
            <a:avLst/>
          </a:prstGeom>
        </p:spPr>
      </p:pic>
    </p:spTree>
    <p:extLst>
      <p:ext uri="{BB962C8B-B14F-4D97-AF65-F5344CB8AC3E}">
        <p14:creationId xmlns:p14="http://schemas.microsoft.com/office/powerpoint/2010/main" val="237479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4"/>
          <p:cNvSpPr>
            <a:spLocks noChangeArrowheads="1"/>
          </p:cNvSpPr>
          <p:nvPr/>
        </p:nvSpPr>
        <p:spPr bwMode="auto">
          <a:xfrm>
            <a:off x="304800" y="0"/>
            <a:ext cx="11887200" cy="1295400"/>
          </a:xfrm>
          <a:prstGeom prst="rect">
            <a:avLst/>
          </a:prstGeom>
          <a:solidFill>
            <a:srgbClr val="DF5327"/>
          </a:solidFill>
          <a:ln w="9525">
            <a:noFill/>
            <a:miter lim="800000"/>
            <a:headEnd/>
            <a:tailEnd/>
          </a:ln>
        </p:spPr>
        <p:txBody>
          <a:bodyPr wrap="none" anchor="ctr"/>
          <a:lstStyle/>
          <a:p>
            <a:endParaRPr lang="en-US">
              <a:solidFill>
                <a:srgbClr val="452D01"/>
              </a:solidFill>
              <a:latin typeface="+mj-lt"/>
            </a:endParaRPr>
          </a:p>
        </p:txBody>
      </p:sp>
      <p:sp>
        <p:nvSpPr>
          <p:cNvPr id="13315" name="Rectangle 15"/>
          <p:cNvSpPr>
            <a:spLocks noChangeArrowheads="1"/>
          </p:cNvSpPr>
          <p:nvPr/>
        </p:nvSpPr>
        <p:spPr bwMode="auto">
          <a:xfrm>
            <a:off x="0" y="0"/>
            <a:ext cx="304800" cy="6858000"/>
          </a:xfrm>
          <a:prstGeom prst="rect">
            <a:avLst/>
          </a:prstGeom>
          <a:solidFill>
            <a:srgbClr val="DF5327"/>
          </a:solidFill>
          <a:ln w="9525">
            <a:noFill/>
            <a:miter lim="800000"/>
            <a:headEnd/>
            <a:tailEnd/>
          </a:ln>
        </p:spPr>
        <p:txBody>
          <a:bodyPr wrap="none" anchor="ctr"/>
          <a:lstStyle/>
          <a:p>
            <a:pPr>
              <a:defRPr/>
            </a:pPr>
            <a:endParaRPr lang="en-US">
              <a:solidFill>
                <a:srgbClr val="452D01"/>
              </a:solidFill>
              <a:latin typeface="+mj-lt"/>
            </a:endParaRPr>
          </a:p>
        </p:txBody>
      </p:sp>
      <p:sp>
        <p:nvSpPr>
          <p:cNvPr id="52227" name="Text Box 6"/>
          <p:cNvSpPr txBox="1">
            <a:spLocks noChangeArrowheads="1"/>
          </p:cNvSpPr>
          <p:nvPr/>
        </p:nvSpPr>
        <p:spPr bwMode="auto">
          <a:xfrm>
            <a:off x="0" y="324535"/>
            <a:ext cx="12192000" cy="646331"/>
          </a:xfrm>
          <a:prstGeom prst="rect">
            <a:avLst/>
          </a:prstGeom>
          <a:noFill/>
          <a:ln w="9525">
            <a:noFill/>
            <a:miter lim="800000"/>
            <a:headEnd/>
            <a:tailEnd/>
          </a:ln>
        </p:spPr>
        <p:txBody>
          <a:bodyPr wrap="square">
            <a:spAutoFit/>
          </a:bodyPr>
          <a:lstStyle/>
          <a:p>
            <a:pPr>
              <a:defRPr/>
            </a:pPr>
            <a:r>
              <a:rPr lang="en-US" sz="3600" b="0" dirty="0" smtClean="0">
                <a:solidFill>
                  <a:schemeClr val="bg1"/>
                </a:solidFill>
                <a:latin typeface="+mj-lt"/>
                <a:ea typeface="HGP創英角ｺﾞｼｯｸUB" pitchFamily="50" charset="-128"/>
              </a:rPr>
              <a:t>     U.S</a:t>
            </a:r>
            <a:r>
              <a:rPr lang="en-US" sz="3600" b="0" dirty="0">
                <a:solidFill>
                  <a:schemeClr val="bg1"/>
                </a:solidFill>
                <a:latin typeface="+mj-lt"/>
                <a:ea typeface="HGP創英角ｺﾞｼｯｸUB" pitchFamily="50" charset="-128"/>
              </a:rPr>
              <a:t>. Powersports Sales</a:t>
            </a:r>
          </a:p>
        </p:txBody>
      </p:sp>
      <p:sp>
        <p:nvSpPr>
          <p:cNvPr id="7" name="Rectangle 13"/>
          <p:cNvSpPr>
            <a:spLocks noChangeArrowheads="1"/>
          </p:cNvSpPr>
          <p:nvPr/>
        </p:nvSpPr>
        <p:spPr bwMode="auto">
          <a:xfrm>
            <a:off x="533400" y="1524000"/>
            <a:ext cx="11429999" cy="4399864"/>
          </a:xfrm>
          <a:prstGeom prst="rect">
            <a:avLst/>
          </a:prstGeom>
          <a:solidFill>
            <a:schemeClr val="bg1">
              <a:lumMod val="50000"/>
            </a:schemeClr>
          </a:solidFill>
          <a:ln w="9525">
            <a:noFill/>
            <a:miter lim="800000"/>
            <a:headEnd/>
            <a:tailEnd/>
          </a:ln>
        </p:spPr>
        <p:txBody>
          <a:bodyPr wrap="none" anchor="ctr"/>
          <a:lstStyle/>
          <a:p>
            <a:pPr algn="ctr" fontAlgn="base">
              <a:spcBef>
                <a:spcPct val="0"/>
              </a:spcBef>
              <a:spcAft>
                <a:spcPct val="0"/>
              </a:spcAft>
              <a:defRPr/>
            </a:pPr>
            <a:endParaRPr lang="en-US" b="0" dirty="0">
              <a:solidFill>
                <a:schemeClr val="bg1"/>
              </a:solidFill>
              <a:latin typeface="Arial"/>
            </a:endParaRPr>
          </a:p>
        </p:txBody>
      </p:sp>
      <p:pic>
        <p:nvPicPr>
          <p:cNvPr id="9" name="Picture 18"/>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077125" y="228600"/>
            <a:ext cx="1048075" cy="878972"/>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4"/>
          <p:cNvSpPr txBox="1">
            <a:spLocks noChangeArrowheads="1"/>
          </p:cNvSpPr>
          <p:nvPr/>
        </p:nvSpPr>
        <p:spPr bwMode="auto">
          <a:xfrm>
            <a:off x="1104899" y="1595872"/>
            <a:ext cx="10287000" cy="4154984"/>
          </a:xfrm>
          <a:prstGeom prst="rect">
            <a:avLst/>
          </a:prstGeom>
          <a:noFill/>
          <a:ln w="9525">
            <a:noFill/>
            <a:miter lim="800000"/>
            <a:headEnd/>
            <a:tailEnd/>
          </a:ln>
        </p:spPr>
        <p:txBody>
          <a:bodyPr wrap="square">
            <a:spAutoFit/>
          </a:bodyPr>
          <a:lstStyle/>
          <a:p>
            <a:r>
              <a:rPr lang="en-US" sz="2800" b="0" i="1" dirty="0" smtClean="0">
                <a:solidFill>
                  <a:schemeClr val="bg1"/>
                </a:solidFill>
              </a:rPr>
              <a:t>“Our </a:t>
            </a:r>
            <a:r>
              <a:rPr lang="en-US" sz="2800" b="0" i="1" dirty="0">
                <a:solidFill>
                  <a:schemeClr val="bg1"/>
                </a:solidFill>
              </a:rPr>
              <a:t>dealers continue to show innovative and determined efforts to comply with state orders and enforce social distancing standards. With this impressive commitment they have adapted to challenges quickly, with many utilizing our new remote delivery option to be able to continue to serve </a:t>
            </a:r>
            <a:endParaRPr lang="en-US" sz="2800" b="0" i="1" dirty="0" smtClean="0">
              <a:solidFill>
                <a:schemeClr val="bg1"/>
              </a:solidFill>
            </a:endParaRPr>
          </a:p>
          <a:p>
            <a:r>
              <a:rPr lang="en-US" sz="2800" b="0" i="1" dirty="0" smtClean="0">
                <a:solidFill>
                  <a:schemeClr val="bg1"/>
                </a:solidFill>
              </a:rPr>
              <a:t>our </a:t>
            </a:r>
            <a:r>
              <a:rPr lang="en-US" sz="2800" b="0" i="1" dirty="0">
                <a:solidFill>
                  <a:schemeClr val="bg1"/>
                </a:solidFill>
              </a:rPr>
              <a:t>customers' needs</a:t>
            </a:r>
            <a:r>
              <a:rPr lang="en-US" sz="2800" b="0" i="1" dirty="0" smtClean="0">
                <a:solidFill>
                  <a:schemeClr val="bg1"/>
                </a:solidFill>
              </a:rPr>
              <a:t>.”</a:t>
            </a:r>
            <a:endParaRPr lang="en-US" sz="2800" b="0" i="1" dirty="0">
              <a:solidFill>
                <a:schemeClr val="bg1"/>
              </a:solidFill>
            </a:endParaRPr>
          </a:p>
          <a:p>
            <a:endParaRPr lang="en-US" sz="800" b="0" dirty="0" smtClean="0">
              <a:solidFill>
                <a:schemeClr val="bg1"/>
              </a:solidFill>
            </a:endParaRPr>
          </a:p>
          <a:p>
            <a:endParaRPr lang="en-US" sz="800" b="0" dirty="0" smtClean="0">
              <a:solidFill>
                <a:schemeClr val="bg1"/>
              </a:solidFill>
            </a:endParaRPr>
          </a:p>
          <a:p>
            <a:endParaRPr lang="en-US" sz="800" b="0" dirty="0" smtClean="0">
              <a:solidFill>
                <a:schemeClr val="bg1"/>
              </a:solidFill>
            </a:endParaRPr>
          </a:p>
          <a:p>
            <a:r>
              <a:rPr lang="en-US" sz="2400" b="0" dirty="0" smtClean="0">
                <a:solidFill>
                  <a:schemeClr val="bg1"/>
                </a:solidFill>
              </a:rPr>
              <a:t>Chuck </a:t>
            </a:r>
            <a:r>
              <a:rPr lang="en-US" sz="2400" b="0" dirty="0">
                <a:solidFill>
                  <a:schemeClr val="bg1"/>
                </a:solidFill>
              </a:rPr>
              <a:t>Boderman,</a:t>
            </a:r>
          </a:p>
          <a:p>
            <a:r>
              <a:rPr lang="en-US" sz="2400" b="0" dirty="0" smtClean="0">
                <a:solidFill>
                  <a:schemeClr val="bg1"/>
                </a:solidFill>
              </a:rPr>
              <a:t>Powersports Division</a:t>
            </a:r>
          </a:p>
          <a:p>
            <a:r>
              <a:rPr lang="en-US" sz="2400" b="0" dirty="0" smtClean="0">
                <a:solidFill>
                  <a:schemeClr val="bg1"/>
                </a:solidFill>
              </a:rPr>
              <a:t>Business Unit Head </a:t>
            </a:r>
            <a:endParaRPr lang="en-US" sz="2400" b="0" dirty="0">
              <a:solidFill>
                <a:schemeClr val="bg1"/>
              </a:solidFill>
              <a:latin typeface="+mn-lt"/>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8609" t="11305" r="5973" b="8139"/>
          <a:stretch/>
        </p:blipFill>
        <p:spPr>
          <a:xfrm>
            <a:off x="7810499" y="3870158"/>
            <a:ext cx="3581400" cy="2533185"/>
          </a:xfrm>
          <a:prstGeom prst="rect">
            <a:avLst/>
          </a:prstGeom>
          <a:ln>
            <a:solidFill>
              <a:schemeClr val="bg1">
                <a:lumMod val="50000"/>
              </a:schemeClr>
            </a:solidFill>
          </a:ln>
        </p:spPr>
      </p:pic>
      <p:sp>
        <p:nvSpPr>
          <p:cNvPr id="4" name="TextBox 3"/>
          <p:cNvSpPr txBox="1"/>
          <p:nvPr/>
        </p:nvSpPr>
        <p:spPr>
          <a:xfrm>
            <a:off x="8349510" y="6419819"/>
            <a:ext cx="2503378" cy="338554"/>
          </a:xfrm>
          <a:prstGeom prst="rect">
            <a:avLst/>
          </a:prstGeom>
          <a:noFill/>
        </p:spPr>
        <p:txBody>
          <a:bodyPr wrap="none" rtlCol="0">
            <a:spAutoFit/>
          </a:bodyPr>
          <a:lstStyle/>
          <a:p>
            <a:pPr algn="ctr"/>
            <a:r>
              <a:rPr lang="en-US" sz="1600" b="0" dirty="0" smtClean="0"/>
              <a:t>2020 Honda Talon 1000R</a:t>
            </a:r>
            <a:endParaRPr lang="en-US" sz="1600" b="0" dirty="0"/>
          </a:p>
        </p:txBody>
      </p:sp>
    </p:spTree>
    <p:extLst>
      <p:ext uri="{BB962C8B-B14F-4D97-AF65-F5344CB8AC3E}">
        <p14:creationId xmlns:p14="http://schemas.microsoft.com/office/powerpoint/2010/main" val="3829820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6554" b="4710"/>
          <a:stretch/>
        </p:blipFill>
        <p:spPr>
          <a:xfrm>
            <a:off x="240596" y="1"/>
            <a:ext cx="11951404" cy="6858000"/>
          </a:xfrm>
          <a:prstGeom prst="rect">
            <a:avLst/>
          </a:prstGeom>
        </p:spPr>
      </p:pic>
      <p:sp>
        <p:nvSpPr>
          <p:cNvPr id="11" name="Rectangle 20"/>
          <p:cNvSpPr>
            <a:spLocks noChangeArrowheads="1"/>
          </p:cNvSpPr>
          <p:nvPr/>
        </p:nvSpPr>
        <p:spPr bwMode="auto">
          <a:xfrm>
            <a:off x="0" y="533400"/>
            <a:ext cx="9220200" cy="1293878"/>
          </a:xfrm>
          <a:prstGeom prst="rect">
            <a:avLst/>
          </a:prstGeom>
          <a:solidFill>
            <a:srgbClr val="DF5327"/>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26631" name="Text Box 6"/>
          <p:cNvSpPr txBox="1">
            <a:spLocks noChangeArrowheads="1"/>
          </p:cNvSpPr>
          <p:nvPr/>
        </p:nvSpPr>
        <p:spPr bwMode="auto">
          <a:xfrm>
            <a:off x="685800" y="718674"/>
            <a:ext cx="5562600" cy="92333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0" i="0" u="none" strike="noStrike" kern="1200" cap="none" spc="0" normalizeH="0" baseline="0" noProof="0" dirty="0">
                <a:ln>
                  <a:noFill/>
                </a:ln>
                <a:solidFill>
                  <a:schemeClr val="bg1"/>
                </a:solidFill>
                <a:effectLst/>
                <a:uLnTx/>
                <a:uFillTx/>
                <a:latin typeface="Arial"/>
                <a:ea typeface="HGSSoeiKakugothicUB" pitchFamily="50" charset="-128"/>
                <a:cs typeface="+mn-cs"/>
              </a:rPr>
              <a:t>Canada Sales</a:t>
            </a:r>
          </a:p>
        </p:txBody>
      </p:sp>
      <p:sp>
        <p:nvSpPr>
          <p:cNvPr id="37" name="Rectangle 15"/>
          <p:cNvSpPr>
            <a:spLocks noChangeArrowheads="1"/>
          </p:cNvSpPr>
          <p:nvPr/>
        </p:nvSpPr>
        <p:spPr bwMode="auto">
          <a:xfrm>
            <a:off x="0" y="0"/>
            <a:ext cx="304800" cy="6858000"/>
          </a:xfrm>
          <a:prstGeom prst="rect">
            <a:avLst/>
          </a:prstGeom>
          <a:solidFill>
            <a:srgbClr val="DF5327"/>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p:txBody>
      </p:sp>
      <p:sp>
        <p:nvSpPr>
          <p:cNvPr id="12" name="TextBox 11"/>
          <p:cNvSpPr txBox="1"/>
          <p:nvPr/>
        </p:nvSpPr>
        <p:spPr>
          <a:xfrm>
            <a:off x="657726" y="6364556"/>
            <a:ext cx="2108269"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effectLst/>
                <a:uLnTx/>
                <a:uFillTx/>
                <a:latin typeface="Arial" charset="0"/>
                <a:ea typeface="+mn-ea"/>
                <a:cs typeface="+mn-cs"/>
              </a:rPr>
              <a:t>2020 Honda CR-V</a:t>
            </a:r>
            <a:endParaRPr kumimoji="0" lang="en-US" sz="1800" b="0" i="0" u="none" strike="noStrike" kern="1200" cap="none" spc="0" normalizeH="0" baseline="0" noProof="0" dirty="0">
              <a:ln>
                <a:noFill/>
              </a:ln>
              <a:effectLst/>
              <a:uLnTx/>
              <a:uFillTx/>
              <a:latin typeface="Arial" charset="0"/>
              <a:ea typeface="+mn-ea"/>
              <a:cs typeface="+mn-cs"/>
            </a:endParaRPr>
          </a:p>
        </p:txBody>
      </p:sp>
      <p:pic>
        <p:nvPicPr>
          <p:cNvPr id="8" name="Picture 2" descr="Flag of Canada.sv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 b="1218"/>
          <a:stretch/>
        </p:blipFill>
        <p:spPr bwMode="auto">
          <a:xfrm>
            <a:off x="6781800" y="676109"/>
            <a:ext cx="2025280" cy="1000291"/>
          </a:xfrm>
          <a:prstGeom prst="rect">
            <a:avLst/>
          </a:prstGeom>
          <a:noFill/>
          <a:ln>
            <a:noFill/>
          </a:ln>
        </p:spPr>
      </p:pic>
    </p:spTree>
    <p:extLst>
      <p:ext uri="{BB962C8B-B14F-4D97-AF65-F5344CB8AC3E}">
        <p14:creationId xmlns:p14="http://schemas.microsoft.com/office/powerpoint/2010/main" val="34949676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4"/>
          <p:cNvSpPr>
            <a:spLocks noChangeArrowheads="1"/>
          </p:cNvSpPr>
          <p:nvPr/>
        </p:nvSpPr>
        <p:spPr bwMode="auto">
          <a:xfrm>
            <a:off x="304800" y="0"/>
            <a:ext cx="11887200" cy="1295400"/>
          </a:xfrm>
          <a:prstGeom prst="rect">
            <a:avLst/>
          </a:prstGeom>
          <a:solidFill>
            <a:srgbClr val="DF5327"/>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452D01"/>
              </a:solidFill>
              <a:effectLst/>
              <a:uLnTx/>
              <a:uFillTx/>
              <a:latin typeface="Arial"/>
              <a:ea typeface="+mn-ea"/>
              <a:cs typeface="+mn-cs"/>
            </a:endParaRPr>
          </a:p>
        </p:txBody>
      </p:sp>
      <p:sp>
        <p:nvSpPr>
          <p:cNvPr id="13315" name="Rectangle 15"/>
          <p:cNvSpPr>
            <a:spLocks noChangeArrowheads="1"/>
          </p:cNvSpPr>
          <p:nvPr/>
        </p:nvSpPr>
        <p:spPr bwMode="auto">
          <a:xfrm>
            <a:off x="0" y="0"/>
            <a:ext cx="304800" cy="6858000"/>
          </a:xfrm>
          <a:prstGeom prst="rect">
            <a:avLst/>
          </a:prstGeom>
          <a:solidFill>
            <a:srgbClr val="DF5327"/>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452D01"/>
              </a:solidFill>
              <a:effectLst/>
              <a:uLnTx/>
              <a:uFillTx/>
              <a:latin typeface="Arial"/>
              <a:ea typeface="+mn-ea"/>
              <a:cs typeface="+mn-cs"/>
            </a:endParaRPr>
          </a:p>
        </p:txBody>
      </p:sp>
      <p:sp>
        <p:nvSpPr>
          <p:cNvPr id="14" name="Text Box 139"/>
          <p:cNvSpPr txBox="1">
            <a:spLocks noChangeArrowheads="1"/>
          </p:cNvSpPr>
          <p:nvPr/>
        </p:nvSpPr>
        <p:spPr bwMode="auto">
          <a:xfrm>
            <a:off x="1" y="324535"/>
            <a:ext cx="10121720"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Arial" charset="0"/>
                <a:ea typeface="HGP創英角ｺﾞｼｯｸUB" pitchFamily="50" charset="-128"/>
                <a:cs typeface="+mn-cs"/>
              </a:rPr>
              <a:t>     Honda </a:t>
            </a:r>
            <a:r>
              <a:rPr kumimoji="0" lang="en-US" sz="3600" b="0" i="0" u="none" strike="noStrike" kern="1200" cap="none" spc="0" normalizeH="0" baseline="0" noProof="0" dirty="0">
                <a:ln>
                  <a:noFill/>
                </a:ln>
                <a:solidFill>
                  <a:schemeClr val="bg1"/>
                </a:solidFill>
                <a:effectLst/>
                <a:uLnTx/>
                <a:uFillTx/>
                <a:latin typeface="Arial" charset="0"/>
                <a:ea typeface="HGP創英角ｺﾞｼｯｸUB" pitchFamily="50" charset="-128"/>
                <a:cs typeface="+mn-cs"/>
              </a:rPr>
              <a:t>Canada Auto Sales – Honda Division</a:t>
            </a:r>
          </a:p>
        </p:txBody>
      </p:sp>
      <p:pic>
        <p:nvPicPr>
          <p:cNvPr id="10" name="Picture 2" descr="Flag of Canada.sv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 b="1218"/>
          <a:stretch/>
        </p:blipFill>
        <p:spPr bwMode="auto">
          <a:xfrm>
            <a:off x="10370288" y="254415"/>
            <a:ext cx="1573144" cy="776980"/>
          </a:xfrm>
          <a:prstGeom prst="rect">
            <a:avLst/>
          </a:prstGeom>
          <a:noFill/>
          <a:ln>
            <a:noFill/>
          </a:ln>
        </p:spPr>
      </p:pic>
      <p:sp>
        <p:nvSpPr>
          <p:cNvPr id="12" name="Text Box 140"/>
          <p:cNvSpPr txBox="1">
            <a:spLocks noChangeArrowheads="1"/>
          </p:cNvSpPr>
          <p:nvPr/>
        </p:nvSpPr>
        <p:spPr bwMode="auto">
          <a:xfrm>
            <a:off x="1828800" y="6611779"/>
            <a:ext cx="2600392" cy="24622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HGSSoeiKakugothicUB" pitchFamily="50" charset="-128"/>
                <a:cs typeface="+mn-cs"/>
              </a:rPr>
              <a:t>* Based on year-over-year sales results.</a:t>
            </a:r>
          </a:p>
        </p:txBody>
      </p:sp>
      <p:graphicFrame>
        <p:nvGraphicFramePr>
          <p:cNvPr id="13" name="Group 138"/>
          <p:cNvGraphicFramePr>
            <a:graphicFrameLocks noGrp="1"/>
          </p:cNvGraphicFramePr>
          <p:nvPr>
            <p:extLst>
              <p:ext uri="{D42A27DB-BD31-4B8C-83A1-F6EECF244321}">
                <p14:modId xmlns:p14="http://schemas.microsoft.com/office/powerpoint/2010/main" val="1556440272"/>
              </p:ext>
            </p:extLst>
          </p:nvPr>
        </p:nvGraphicFramePr>
        <p:xfrm>
          <a:off x="1097280" y="1462387"/>
          <a:ext cx="10241280" cy="5166360"/>
        </p:xfrm>
        <a:graphic>
          <a:graphicData uri="http://schemas.openxmlformats.org/drawingml/2006/table">
            <a:tbl>
              <a:tblPr/>
              <a:tblGrid>
                <a:gridCol w="731520">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gridCol w="1234440">
                  <a:extLst>
                    <a:ext uri="{9D8B030D-6E8A-4147-A177-3AD203B41FA5}">
                      <a16:colId xmlns:a16="http://schemas.microsoft.com/office/drawing/2014/main" val="20002"/>
                    </a:ext>
                  </a:extLst>
                </a:gridCol>
                <a:gridCol w="1234440">
                  <a:extLst>
                    <a:ext uri="{9D8B030D-6E8A-4147-A177-3AD203B41FA5}">
                      <a16:colId xmlns:a16="http://schemas.microsoft.com/office/drawing/2014/main" val="20003"/>
                    </a:ext>
                  </a:extLst>
                </a:gridCol>
                <a:gridCol w="1234440">
                  <a:extLst>
                    <a:ext uri="{9D8B030D-6E8A-4147-A177-3AD203B41FA5}">
                      <a16:colId xmlns:a16="http://schemas.microsoft.com/office/drawing/2014/main" val="20004"/>
                    </a:ext>
                  </a:extLst>
                </a:gridCol>
                <a:gridCol w="1234440">
                  <a:extLst>
                    <a:ext uri="{9D8B030D-6E8A-4147-A177-3AD203B41FA5}">
                      <a16:colId xmlns:a16="http://schemas.microsoft.com/office/drawing/2014/main" val="20005"/>
                    </a:ext>
                  </a:extLst>
                </a:gridCol>
                <a:gridCol w="1234440">
                  <a:extLst>
                    <a:ext uri="{9D8B030D-6E8A-4147-A177-3AD203B41FA5}">
                      <a16:colId xmlns:a16="http://schemas.microsoft.com/office/drawing/2014/main" val="20006"/>
                    </a:ext>
                  </a:extLst>
                </a:gridCol>
                <a:gridCol w="1234440">
                  <a:extLst>
                    <a:ext uri="{9D8B030D-6E8A-4147-A177-3AD203B41FA5}">
                      <a16:colId xmlns:a16="http://schemas.microsoft.com/office/drawing/2014/main" val="20007"/>
                    </a:ext>
                  </a:extLst>
                </a:gridCol>
              </a:tblGrid>
              <a:tr h="411480">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accent2"/>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April</a:t>
                      </a:r>
                      <a:endParaRPr kumimoji="0" lang="en-US" sz="1400" b="1" i="0" u="none" strike="noStrike" cap="none" normalizeH="0" baseline="3000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YTD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148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a:noFill/>
                    </a:lnL>
                    <a:lnR>
                      <a:noFill/>
                    </a:lnR>
                    <a:lnT>
                      <a:noFill/>
                    </a:lnT>
                    <a:lnB>
                      <a:noFill/>
                    </a:lnB>
                    <a:lnTlToBr>
                      <a:noFill/>
                    </a:lnTlToBr>
                    <a:lnBlToTr>
                      <a:noFill/>
                    </a:lnBlToTr>
                    <a:no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2020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2019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 Change</a:t>
                      </a:r>
                      <a:r>
                        <a:rPr kumimoji="0" lang="en-US" sz="1400" b="1" i="0" u="none" strike="noStrike" cap="none" normalizeH="0" baseline="3000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2019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 Change</a:t>
                      </a:r>
                      <a:r>
                        <a:rPr kumimoji="0" lang="en-US" sz="1400" b="1" i="0" u="none" strike="noStrike" cap="none" normalizeH="0" baseline="3000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extLst>
                  <a:ext uri="{0D108BD9-81ED-4DB2-BD59-A6C34878D82A}">
                    <a16:rowId xmlns:a16="http://schemas.microsoft.com/office/drawing/2014/main" val="10001"/>
                  </a:ext>
                </a:extLst>
              </a:tr>
              <a:tr h="41148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rgbClr val="CC0000"/>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C0000"/>
                          </a:solidFill>
                          <a:effectLst/>
                          <a:latin typeface="Arial" panose="020B0604020202020204" pitchFamily="34" charset="0"/>
                          <a:ea typeface="HGSSoeiKakugothicUB" pitchFamily="50" charset="-128"/>
                          <a:cs typeface="Arial" panose="020B0604020202020204" pitchFamily="34" charset="0"/>
                        </a:rPr>
                        <a:t>Honda Canada Total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2,749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16,685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-83.5%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31,769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58,974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-46.1%</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1148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30000" dirty="0" smtClean="0">
                        <a:ln>
                          <a:noFill/>
                        </a:ln>
                        <a:solidFill>
                          <a:srgbClr val="CC0000"/>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C0000"/>
                          </a:solidFill>
                          <a:effectLst/>
                          <a:latin typeface="Arial" panose="020B0604020202020204" pitchFamily="34" charset="0"/>
                          <a:ea typeface="HGSSoeiKakugothicUB" pitchFamily="50" charset="-128"/>
                          <a:cs typeface="Arial" panose="020B0604020202020204" pitchFamily="34" charset="0"/>
                        </a:rPr>
                        <a:t>Honda Division Total</a:t>
                      </a:r>
                      <a:endParaRPr kumimoji="0" lang="en-US" sz="1400" b="1" i="0" u="none" strike="noStrike" cap="none" normalizeH="0" baseline="30000" dirty="0" smtClean="0">
                        <a:ln>
                          <a:noFill/>
                        </a:ln>
                        <a:solidFill>
                          <a:srgbClr val="CC0000"/>
                        </a:solidFill>
                        <a:effectLst/>
                        <a:latin typeface="Arial" panose="020B0604020202020204" pitchFamily="34" charset="0"/>
                        <a:ea typeface="HGSSoeiKakugothicUB" pitchFamily="50" charset="-128"/>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2,446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14,591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-83.2%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28,987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53,193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-45.5%</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20040">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Accord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100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1,006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-90.1%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1,392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3,312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-58.0%</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Civic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923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5,234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-82.4%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9,939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19,370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-48.7%</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Clarity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64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-59.4%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283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301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-6.0%</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Fit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41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421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-90.3%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385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1,536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-74.9%</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47140313"/>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Insight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30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-76.7%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130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EVEN</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20040">
                <a:tc row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CR-V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755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4,497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-83.2%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9,937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17,518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-43.3%</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HR-V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142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1,048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-86.5%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2,022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3,725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-45.7%</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Odyssey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111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1,013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-89.0%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1,365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2,916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-53.2%</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Passport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53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295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-82.0%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675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564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006600"/>
                          </a:solidFill>
                          <a:effectLst/>
                          <a:latin typeface="Arial" panose="020B0604020202020204" pitchFamily="34" charset="0"/>
                          <a:ea typeface="HGSSoeiKakugothicUB" pitchFamily="50" charset="-128"/>
                          <a:cs typeface="Arial" panose="020B0604020202020204" pitchFamily="34" charset="0"/>
                        </a:rPr>
                        <a:t>+19.7%</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732005"/>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Pilot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196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663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-70.4%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1,991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2,769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-28.1%</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2004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5603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Ridgeline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92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320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-71.3%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868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1,052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-17.5%</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49282063"/>
                  </a:ext>
                </a:extLst>
              </a:tr>
            </a:tbl>
          </a:graphicData>
        </a:graphic>
      </p:graphicFrame>
      <p:sp>
        <p:nvSpPr>
          <p:cNvPr id="11" name="Text Box 137"/>
          <p:cNvSpPr txBox="1">
            <a:spLocks noChangeArrowheads="1"/>
          </p:cNvSpPr>
          <p:nvPr/>
        </p:nvSpPr>
        <p:spPr bwMode="auto">
          <a:xfrm rot="10800000">
            <a:off x="1255787" y="4920741"/>
            <a:ext cx="400110" cy="1556259"/>
          </a:xfrm>
          <a:prstGeom prst="rect">
            <a:avLst/>
          </a:prstGeom>
          <a:noFill/>
          <a:ln w="9525">
            <a:noFill/>
            <a:miter lim="800000"/>
            <a:headEnd/>
            <a:tailEnd/>
          </a:ln>
        </p:spPr>
        <p:txBody>
          <a:bodyPr vert="eaVert" wrap="squar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Arial" charset="0"/>
                <a:ea typeface="HGPSoeiKakupoptai" pitchFamily="50" charset="-128"/>
                <a:cs typeface="+mn-cs"/>
              </a:rPr>
              <a:t>Light Trucks </a:t>
            </a:r>
            <a:endPar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endParaRPr>
          </a:p>
        </p:txBody>
      </p:sp>
      <p:sp>
        <p:nvSpPr>
          <p:cNvPr id="18" name="Text Box 138"/>
          <p:cNvSpPr txBox="1">
            <a:spLocks noChangeArrowheads="1"/>
          </p:cNvSpPr>
          <p:nvPr/>
        </p:nvSpPr>
        <p:spPr bwMode="auto">
          <a:xfrm rot="10800000">
            <a:off x="1255787" y="3425952"/>
            <a:ext cx="400110" cy="1066800"/>
          </a:xfrm>
          <a:prstGeom prst="rect">
            <a:avLst/>
          </a:prstGeom>
          <a:noFill/>
          <a:ln w="9525">
            <a:noFill/>
            <a:miter lim="800000"/>
            <a:headEnd/>
            <a:tailEnd/>
          </a:ln>
        </p:spPr>
        <p:txBody>
          <a:bodyPr vert="eaVert"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t>Cars</a:t>
            </a:r>
          </a:p>
        </p:txBody>
      </p:sp>
    </p:spTree>
    <p:extLst>
      <p:ext uri="{BB962C8B-B14F-4D97-AF65-F5344CB8AC3E}">
        <p14:creationId xmlns:p14="http://schemas.microsoft.com/office/powerpoint/2010/main" val="181145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5"/>
          <p:cNvSpPr>
            <a:spLocks noChangeArrowheads="1"/>
          </p:cNvSpPr>
          <p:nvPr/>
        </p:nvSpPr>
        <p:spPr bwMode="auto">
          <a:xfrm>
            <a:off x="0" y="0"/>
            <a:ext cx="304800" cy="6858000"/>
          </a:xfrm>
          <a:prstGeom prst="rect">
            <a:avLst/>
          </a:prstGeom>
          <a:solidFill>
            <a:srgbClr val="DF5327"/>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p:txBody>
      </p:sp>
      <p:sp>
        <p:nvSpPr>
          <p:cNvPr id="16" name="Text Box 130"/>
          <p:cNvSpPr txBox="1">
            <a:spLocks noChangeArrowheads="1"/>
          </p:cNvSpPr>
          <p:nvPr/>
        </p:nvSpPr>
        <p:spPr bwMode="auto">
          <a:xfrm>
            <a:off x="1895408" y="5029200"/>
            <a:ext cx="2600392" cy="24622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HGSSoeiKakugothicUB" pitchFamily="50" charset="-128"/>
                <a:cs typeface="+mn-cs"/>
              </a:rPr>
              <a:t>* Based on year-over-year sales results.</a:t>
            </a:r>
          </a:p>
        </p:txBody>
      </p:sp>
      <p:sp>
        <p:nvSpPr>
          <p:cNvPr id="11" name="Rectangle 14"/>
          <p:cNvSpPr>
            <a:spLocks noChangeArrowheads="1"/>
          </p:cNvSpPr>
          <p:nvPr/>
        </p:nvSpPr>
        <p:spPr bwMode="auto">
          <a:xfrm>
            <a:off x="304799" y="0"/>
            <a:ext cx="11887199" cy="1295400"/>
          </a:xfrm>
          <a:prstGeom prst="rect">
            <a:avLst/>
          </a:prstGeom>
          <a:solidFill>
            <a:srgbClr val="DF5327"/>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452D01"/>
              </a:solidFill>
              <a:effectLst/>
              <a:uLnTx/>
              <a:uFillTx/>
              <a:latin typeface="Arial"/>
              <a:ea typeface="+mn-ea"/>
              <a:cs typeface="+mn-cs"/>
            </a:endParaRPr>
          </a:p>
        </p:txBody>
      </p:sp>
      <p:pic>
        <p:nvPicPr>
          <p:cNvPr id="17" name="Picture 2" descr="Flag of Canada.sv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 b="1218"/>
          <a:stretch/>
        </p:blipFill>
        <p:spPr bwMode="auto">
          <a:xfrm>
            <a:off x="10370288" y="254415"/>
            <a:ext cx="1573144" cy="776980"/>
          </a:xfrm>
          <a:prstGeom prst="rect">
            <a:avLst/>
          </a:prstGeom>
          <a:noFill/>
          <a:ln>
            <a:noFill/>
          </a:ln>
        </p:spPr>
      </p:pic>
      <p:sp>
        <p:nvSpPr>
          <p:cNvPr id="10" name="Text Box 139"/>
          <p:cNvSpPr txBox="1">
            <a:spLocks noChangeArrowheads="1"/>
          </p:cNvSpPr>
          <p:nvPr/>
        </p:nvSpPr>
        <p:spPr bwMode="auto">
          <a:xfrm>
            <a:off x="1" y="324535"/>
            <a:ext cx="10287000"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Arial" charset="0"/>
                <a:ea typeface="HGP創英角ｺﾞｼｯｸUB" pitchFamily="50" charset="-128"/>
                <a:cs typeface="+mn-cs"/>
              </a:rPr>
              <a:t>     Honda </a:t>
            </a:r>
            <a:r>
              <a:rPr kumimoji="0" lang="en-US" sz="3600" b="0" i="0" u="none" strike="noStrike" kern="1200" cap="none" spc="0" normalizeH="0" baseline="0" noProof="0" dirty="0">
                <a:ln>
                  <a:noFill/>
                </a:ln>
                <a:solidFill>
                  <a:schemeClr val="bg1"/>
                </a:solidFill>
                <a:effectLst/>
                <a:uLnTx/>
                <a:uFillTx/>
                <a:latin typeface="Arial" charset="0"/>
                <a:ea typeface="HGP創英角ｺﾞｼｯｸUB" pitchFamily="50" charset="-128"/>
                <a:cs typeface="+mn-cs"/>
              </a:rPr>
              <a:t>Canada Auto Sales – </a:t>
            </a:r>
            <a:r>
              <a:rPr kumimoji="0" lang="en-US" sz="3600" b="0" i="0" u="none" strike="noStrike" kern="1200" cap="none" spc="0" normalizeH="0" baseline="0" noProof="0" dirty="0" smtClean="0">
                <a:ln>
                  <a:noFill/>
                </a:ln>
                <a:solidFill>
                  <a:schemeClr val="bg1"/>
                </a:solidFill>
                <a:effectLst/>
                <a:uLnTx/>
                <a:uFillTx/>
                <a:latin typeface="Arial" charset="0"/>
                <a:ea typeface="HGP創英角ｺﾞｼｯｸUB" pitchFamily="50" charset="-128"/>
                <a:cs typeface="+mn-cs"/>
              </a:rPr>
              <a:t>Acura </a:t>
            </a:r>
            <a:r>
              <a:rPr kumimoji="0" lang="en-US" sz="3600" b="0" i="0" u="none" strike="noStrike" kern="1200" cap="none" spc="0" normalizeH="0" baseline="0" noProof="0" dirty="0">
                <a:ln>
                  <a:noFill/>
                </a:ln>
                <a:solidFill>
                  <a:schemeClr val="bg1"/>
                </a:solidFill>
                <a:effectLst/>
                <a:uLnTx/>
                <a:uFillTx/>
                <a:latin typeface="Arial" charset="0"/>
                <a:ea typeface="HGP創英角ｺﾞｼｯｸUB" pitchFamily="50" charset="-128"/>
                <a:cs typeface="+mn-cs"/>
              </a:rPr>
              <a:t>Division</a:t>
            </a:r>
          </a:p>
        </p:txBody>
      </p:sp>
      <p:graphicFrame>
        <p:nvGraphicFramePr>
          <p:cNvPr id="13" name="Group 125"/>
          <p:cNvGraphicFramePr>
            <a:graphicFrameLocks noGrp="1"/>
          </p:cNvGraphicFramePr>
          <p:nvPr>
            <p:extLst>
              <p:ext uri="{D42A27DB-BD31-4B8C-83A1-F6EECF244321}">
                <p14:modId xmlns:p14="http://schemas.microsoft.com/office/powerpoint/2010/main" val="4251533599"/>
              </p:ext>
            </p:extLst>
          </p:nvPr>
        </p:nvGraphicFramePr>
        <p:xfrm>
          <a:off x="1097280" y="1463040"/>
          <a:ext cx="10241280" cy="3566160"/>
        </p:xfrm>
        <a:graphic>
          <a:graphicData uri="http://schemas.openxmlformats.org/drawingml/2006/table">
            <a:tbl>
              <a:tblPr/>
              <a:tblGrid>
                <a:gridCol w="731520">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gridCol w="1234440">
                  <a:extLst>
                    <a:ext uri="{9D8B030D-6E8A-4147-A177-3AD203B41FA5}">
                      <a16:colId xmlns:a16="http://schemas.microsoft.com/office/drawing/2014/main" val="20002"/>
                    </a:ext>
                  </a:extLst>
                </a:gridCol>
                <a:gridCol w="1234440">
                  <a:extLst>
                    <a:ext uri="{9D8B030D-6E8A-4147-A177-3AD203B41FA5}">
                      <a16:colId xmlns:a16="http://schemas.microsoft.com/office/drawing/2014/main" val="20003"/>
                    </a:ext>
                  </a:extLst>
                </a:gridCol>
                <a:gridCol w="1234440">
                  <a:extLst>
                    <a:ext uri="{9D8B030D-6E8A-4147-A177-3AD203B41FA5}">
                      <a16:colId xmlns:a16="http://schemas.microsoft.com/office/drawing/2014/main" val="20004"/>
                    </a:ext>
                  </a:extLst>
                </a:gridCol>
                <a:gridCol w="1234440">
                  <a:extLst>
                    <a:ext uri="{9D8B030D-6E8A-4147-A177-3AD203B41FA5}">
                      <a16:colId xmlns:a16="http://schemas.microsoft.com/office/drawing/2014/main" val="20005"/>
                    </a:ext>
                  </a:extLst>
                </a:gridCol>
                <a:gridCol w="1234440">
                  <a:extLst>
                    <a:ext uri="{9D8B030D-6E8A-4147-A177-3AD203B41FA5}">
                      <a16:colId xmlns:a16="http://schemas.microsoft.com/office/drawing/2014/main" val="20006"/>
                    </a:ext>
                  </a:extLst>
                </a:gridCol>
                <a:gridCol w="1234440">
                  <a:extLst>
                    <a:ext uri="{9D8B030D-6E8A-4147-A177-3AD203B41FA5}">
                      <a16:colId xmlns:a16="http://schemas.microsoft.com/office/drawing/2014/main" val="20007"/>
                    </a:ext>
                  </a:extLst>
                </a:gridCol>
              </a:tblGrid>
              <a:tr h="41148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accent2"/>
                        </a:solidFill>
                        <a:effectLst/>
                        <a:latin typeface="+mj-lt"/>
                        <a:ea typeface="HGSSoeiKakugothicUB" pitchFamily="50" charset="-128"/>
                      </a:endParaRPr>
                    </a:p>
                  </a:txBody>
                  <a:tcPr anchor="ctr" horzOverflow="overflow">
                    <a:lnL>
                      <a:noFill/>
                    </a:lnL>
                    <a:lnR>
                      <a:noFill/>
                    </a:lnR>
                    <a:lnT>
                      <a:noFill/>
                    </a:lnT>
                    <a:lnB>
                      <a:noFill/>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accent2"/>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April</a:t>
                      </a:r>
                      <a:endParaRPr kumimoji="0" lang="en-US" sz="1400" b="1" i="0" u="none" strike="noStrike" cap="none" normalizeH="0" baseline="3000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YTD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1480">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2020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2019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 Change</a:t>
                      </a:r>
                      <a:r>
                        <a:rPr kumimoji="0" lang="en-US" sz="1400" b="1" i="0" u="none" strike="noStrike" cap="none" normalizeH="0" baseline="3000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2019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 Change</a:t>
                      </a:r>
                      <a:r>
                        <a:rPr kumimoji="0" lang="en-US" sz="1400" b="1" i="0" u="none" strike="noStrike" cap="none" normalizeH="0" baseline="3000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extLst>
                  <a:ext uri="{0D108BD9-81ED-4DB2-BD59-A6C34878D82A}">
                    <a16:rowId xmlns:a16="http://schemas.microsoft.com/office/drawing/2014/main" val="10001"/>
                  </a:ext>
                </a:extLst>
              </a:tr>
              <a:tr h="4114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CC0000"/>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C0000"/>
                          </a:solidFill>
                          <a:effectLst/>
                          <a:latin typeface="Arial" panose="020B0604020202020204" pitchFamily="34" charset="0"/>
                          <a:ea typeface="HGSSoeiKakugothicUB" pitchFamily="50" charset="-128"/>
                          <a:cs typeface="Arial" panose="020B0604020202020204" pitchFamily="34" charset="0"/>
                        </a:rPr>
                        <a:t>Honda Canada Total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2,749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16,685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-83.5%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31,769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58,974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-46.1%</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114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CC0000"/>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C0000"/>
                          </a:solidFill>
                          <a:effectLst/>
                          <a:latin typeface="Arial" panose="020B0604020202020204" pitchFamily="34" charset="0"/>
                          <a:ea typeface="HGSSoeiKakugothicUB" pitchFamily="50" charset="-128"/>
                          <a:cs typeface="Arial" panose="020B0604020202020204" pitchFamily="34" charset="0"/>
                        </a:rPr>
                        <a:t>Acura Division Total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303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2,094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-85.5%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2,782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5,781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-51.9%</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20040">
                <a:tc row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ILX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286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-95.1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646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-80.7%</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NSX</a:t>
                      </a:r>
                    </a:p>
                  </a:txBody>
                  <a:tcPr marL="1828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EVEN</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-42.9%</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86798716"/>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RLX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-52.9%</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2004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TLX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77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487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-84.2%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568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1,407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-59.6%</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2004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vert="eaVert"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MDX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54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551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-90.2%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538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1,422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-62.2%</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RDX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156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764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-79.6%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1,539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2,282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-32.6%</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14" name="Text Box 138"/>
          <p:cNvSpPr txBox="1">
            <a:spLocks noChangeArrowheads="1"/>
          </p:cNvSpPr>
          <p:nvPr/>
        </p:nvSpPr>
        <p:spPr bwMode="auto">
          <a:xfrm rot="10800000">
            <a:off x="1253430" y="3429000"/>
            <a:ext cx="400110" cy="685800"/>
          </a:xfrm>
          <a:prstGeom prst="rect">
            <a:avLst/>
          </a:prstGeom>
          <a:noFill/>
          <a:ln w="9525">
            <a:noFill/>
            <a:miter lim="800000"/>
            <a:headEnd/>
            <a:tailEnd/>
          </a:ln>
        </p:spPr>
        <p:txBody>
          <a:bodyPr vert="eaVert"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t>Cars</a:t>
            </a:r>
          </a:p>
        </p:txBody>
      </p:sp>
      <p:sp>
        <p:nvSpPr>
          <p:cNvPr id="12" name="Text Box 137"/>
          <p:cNvSpPr txBox="1">
            <a:spLocks noChangeArrowheads="1"/>
          </p:cNvSpPr>
          <p:nvPr/>
        </p:nvSpPr>
        <p:spPr bwMode="auto">
          <a:xfrm rot="10800000">
            <a:off x="1143000" y="4375299"/>
            <a:ext cx="615553" cy="685801"/>
          </a:xfrm>
          <a:prstGeom prst="rect">
            <a:avLst/>
          </a:prstGeom>
          <a:noFill/>
          <a:ln w="9525">
            <a:noFill/>
            <a:miter lim="800000"/>
            <a:headEnd/>
            <a:tailEnd/>
          </a:ln>
        </p:spPr>
        <p:txBody>
          <a:bodyPr vert="eaVert" wrap="squar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Arial" charset="0"/>
                <a:ea typeface="HGPSoeiKakupoptai" pitchFamily="50" charset="-128"/>
                <a:cs typeface="+mn-cs"/>
              </a:rPr>
              <a:t>Light  </a:t>
            </a:r>
            <a:r>
              <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t>T</a:t>
            </a:r>
            <a:r>
              <a:rPr kumimoji="0" lang="en-US" sz="1400" b="1" i="0" u="none" strike="noStrike" kern="1200" cap="none" spc="0" normalizeH="0" baseline="0" noProof="0" dirty="0" smtClean="0">
                <a:ln>
                  <a:noFill/>
                </a:ln>
                <a:solidFill>
                  <a:srgbClr val="FFFFFF"/>
                </a:solidFill>
                <a:effectLst/>
                <a:uLnTx/>
                <a:uFillTx/>
                <a:latin typeface="Arial" charset="0"/>
                <a:ea typeface="HGPSoeiKakupoptai" pitchFamily="50" charset="-128"/>
                <a:cs typeface="+mn-cs"/>
              </a:rPr>
              <a:t>rucks </a:t>
            </a:r>
            <a:endPar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endParaRPr>
          </a:p>
        </p:txBody>
      </p:sp>
    </p:spTree>
    <p:extLst>
      <p:ext uri="{BB962C8B-B14F-4D97-AF65-F5344CB8AC3E}">
        <p14:creationId xmlns:p14="http://schemas.microsoft.com/office/powerpoint/2010/main" val="40067062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15"/>
          <p:cNvSpPr>
            <a:spLocks noChangeArrowheads="1"/>
          </p:cNvSpPr>
          <p:nvPr/>
        </p:nvSpPr>
        <p:spPr bwMode="auto">
          <a:xfrm>
            <a:off x="0" y="0"/>
            <a:ext cx="304800" cy="6858000"/>
          </a:xfrm>
          <a:prstGeom prst="rect">
            <a:avLst/>
          </a:prstGeom>
          <a:solidFill>
            <a:srgbClr val="DF5327"/>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3755"/>
          <a:stretch/>
        </p:blipFill>
        <p:spPr>
          <a:xfrm>
            <a:off x="304800" y="3048"/>
            <a:ext cx="11887200" cy="6854952"/>
          </a:xfrm>
          <a:prstGeom prst="rect">
            <a:avLst/>
          </a:prstGeom>
          <a:ln>
            <a:noFill/>
          </a:ln>
          <a:effectLst>
            <a:outerShdw blurRad="190500" algn="tl" rotWithShape="0">
              <a:srgbClr val="000000">
                <a:alpha val="70000"/>
              </a:srgbClr>
            </a:outerShdw>
          </a:effectLst>
        </p:spPr>
      </p:pic>
      <p:sp>
        <p:nvSpPr>
          <p:cNvPr id="11" name="TextBox 10"/>
          <p:cNvSpPr txBox="1"/>
          <p:nvPr/>
        </p:nvSpPr>
        <p:spPr>
          <a:xfrm>
            <a:off x="8534400" y="6324600"/>
            <a:ext cx="29718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smtClean="0">
                <a:ln>
                  <a:noFill/>
                </a:ln>
                <a:effectLst/>
                <a:uLnTx/>
                <a:uFillTx/>
                <a:latin typeface="Arial" charset="0"/>
                <a:ea typeface="+mn-ea"/>
                <a:cs typeface="+mn-cs"/>
              </a:rPr>
              <a:t>2020 Honda HR-V Touring</a:t>
            </a:r>
          </a:p>
        </p:txBody>
      </p:sp>
      <p:sp>
        <p:nvSpPr>
          <p:cNvPr id="13" name="Rectangle 20"/>
          <p:cNvSpPr>
            <a:spLocks noChangeArrowheads="1"/>
          </p:cNvSpPr>
          <p:nvPr/>
        </p:nvSpPr>
        <p:spPr bwMode="auto">
          <a:xfrm>
            <a:off x="0" y="533400"/>
            <a:ext cx="9220200" cy="1293878"/>
          </a:xfrm>
          <a:prstGeom prst="rect">
            <a:avLst/>
          </a:prstGeom>
          <a:solidFill>
            <a:srgbClr val="DF5327"/>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14" name="Text Box 6"/>
          <p:cNvSpPr txBox="1">
            <a:spLocks noChangeArrowheads="1"/>
          </p:cNvSpPr>
          <p:nvPr/>
        </p:nvSpPr>
        <p:spPr bwMode="auto">
          <a:xfrm>
            <a:off x="685800" y="718674"/>
            <a:ext cx="5562600" cy="92333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0" i="0" u="none" strike="noStrike" kern="1200" cap="none" spc="0" normalizeH="0" baseline="0" noProof="0" dirty="0" smtClean="0">
                <a:ln>
                  <a:noFill/>
                </a:ln>
                <a:solidFill>
                  <a:schemeClr val="bg1"/>
                </a:solidFill>
                <a:effectLst/>
                <a:uLnTx/>
                <a:uFillTx/>
                <a:latin typeface="Arial"/>
                <a:ea typeface="HGSSoeiKakugothicUB" pitchFamily="50" charset="-128"/>
                <a:cs typeface="+mn-cs"/>
              </a:rPr>
              <a:t>Mexico </a:t>
            </a:r>
            <a:r>
              <a:rPr kumimoji="0" lang="en-US" sz="5400" b="0" i="0" u="none" strike="noStrike" kern="1200" cap="none" spc="0" normalizeH="0" baseline="0" noProof="0" dirty="0">
                <a:ln>
                  <a:noFill/>
                </a:ln>
                <a:solidFill>
                  <a:schemeClr val="bg1"/>
                </a:solidFill>
                <a:effectLst/>
                <a:uLnTx/>
                <a:uFillTx/>
                <a:latin typeface="Arial"/>
                <a:ea typeface="HGSSoeiKakugothicUB" pitchFamily="50" charset="-128"/>
                <a:cs typeface="+mn-cs"/>
              </a:rPr>
              <a:t>Sales</a:t>
            </a:r>
          </a:p>
        </p:txBody>
      </p:sp>
      <p:pic>
        <p:nvPicPr>
          <p:cNvPr id="9" name="Picture 2" descr="Image result for mexican 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5910" y="609600"/>
            <a:ext cx="1875189" cy="107090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8447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137"/>
          <p:cNvSpPr>
            <a:spLocks noChangeArrowheads="1"/>
          </p:cNvSpPr>
          <p:nvPr/>
        </p:nvSpPr>
        <p:spPr bwMode="auto">
          <a:xfrm>
            <a:off x="304800" y="0"/>
            <a:ext cx="11887200" cy="1295400"/>
          </a:xfrm>
          <a:prstGeom prst="rect">
            <a:avLst/>
          </a:prstGeom>
          <a:solidFill>
            <a:srgbClr val="DF5327"/>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56802" name="Text Box 137"/>
          <p:cNvSpPr txBox="1">
            <a:spLocks noChangeArrowheads="1"/>
          </p:cNvSpPr>
          <p:nvPr/>
        </p:nvSpPr>
        <p:spPr bwMode="auto">
          <a:xfrm rot="10800000">
            <a:off x="2055039" y="4648203"/>
            <a:ext cx="553998" cy="1038225"/>
          </a:xfrm>
          <a:prstGeom prst="rect">
            <a:avLst/>
          </a:prstGeom>
          <a:noFill/>
          <a:ln w="9525">
            <a:noFill/>
            <a:miter lim="800000"/>
            <a:headEnd/>
            <a:tailEnd/>
          </a:ln>
        </p:spPr>
        <p:txBody>
          <a:bodyPr vert="eaVert">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charset="0"/>
                <a:ea typeface="HGPSoeiKakupoptai" pitchFamily="50" charset="-128"/>
                <a:cs typeface="+mn-cs"/>
              </a:rPr>
              <a:t>Light</a:t>
            </a:r>
            <a:br>
              <a:rPr kumimoji="0" lang="en-US" sz="1200" b="1" i="0" u="none" strike="noStrike" kern="1200" cap="none" spc="0" normalizeH="0" baseline="0" noProof="0">
                <a:ln>
                  <a:noFill/>
                </a:ln>
                <a:solidFill>
                  <a:srgbClr val="FFFFFF"/>
                </a:solidFill>
                <a:effectLst/>
                <a:uLnTx/>
                <a:uFillTx/>
                <a:latin typeface="Arial" charset="0"/>
                <a:ea typeface="HGPSoeiKakupoptai" pitchFamily="50" charset="-128"/>
                <a:cs typeface="+mn-cs"/>
              </a:rPr>
            </a:br>
            <a:r>
              <a:rPr kumimoji="0" lang="en-US" sz="1200" b="1" i="0" u="none" strike="noStrike" kern="1200" cap="none" spc="0" normalizeH="0" baseline="0" noProof="0">
                <a:ln>
                  <a:noFill/>
                </a:ln>
                <a:solidFill>
                  <a:srgbClr val="FFFFFF"/>
                </a:solidFill>
                <a:effectLst/>
                <a:uLnTx/>
                <a:uFillTx/>
                <a:latin typeface="Arial" charset="0"/>
                <a:ea typeface="HGPSoeiKakupoptai" pitchFamily="50" charset="-128"/>
                <a:cs typeface="+mn-cs"/>
              </a:rPr>
              <a:t> trucks </a:t>
            </a:r>
          </a:p>
        </p:txBody>
      </p:sp>
      <p:sp>
        <p:nvSpPr>
          <p:cNvPr id="156803" name="Text Box 138"/>
          <p:cNvSpPr txBox="1">
            <a:spLocks noChangeArrowheads="1"/>
          </p:cNvSpPr>
          <p:nvPr/>
        </p:nvSpPr>
        <p:spPr bwMode="auto">
          <a:xfrm rot="10800000">
            <a:off x="2146578" y="3181350"/>
            <a:ext cx="369332" cy="1066800"/>
          </a:xfrm>
          <a:prstGeom prst="rect">
            <a:avLst/>
          </a:prstGeom>
          <a:noFill/>
          <a:ln w="9525">
            <a:noFill/>
            <a:miter lim="800000"/>
            <a:headEnd/>
            <a:tailEnd/>
          </a:ln>
        </p:spPr>
        <p:txBody>
          <a:bodyPr vert="eaVert">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t>Cars</a:t>
            </a:r>
          </a:p>
        </p:txBody>
      </p:sp>
      <p:sp>
        <p:nvSpPr>
          <p:cNvPr id="156805" name="Text Box 140"/>
          <p:cNvSpPr txBox="1">
            <a:spLocks noChangeArrowheads="1"/>
          </p:cNvSpPr>
          <p:nvPr/>
        </p:nvSpPr>
        <p:spPr bwMode="auto">
          <a:xfrm>
            <a:off x="2058988" y="5638804"/>
            <a:ext cx="2600392" cy="24622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HGSSoeiKakugothicUB" pitchFamily="50" charset="-128"/>
                <a:cs typeface="+mn-cs"/>
              </a:rPr>
              <a:t>* Based on year-over-year sales results.</a:t>
            </a:r>
          </a:p>
        </p:txBody>
      </p:sp>
      <p:sp>
        <p:nvSpPr>
          <p:cNvPr id="35975" name="Rectangle 136"/>
          <p:cNvSpPr>
            <a:spLocks noChangeArrowheads="1"/>
          </p:cNvSpPr>
          <p:nvPr/>
        </p:nvSpPr>
        <p:spPr bwMode="auto">
          <a:xfrm>
            <a:off x="0" y="0"/>
            <a:ext cx="304800" cy="6858000"/>
          </a:xfrm>
          <a:prstGeom prst="rect">
            <a:avLst/>
          </a:prstGeom>
          <a:solidFill>
            <a:srgbClr val="DF5327"/>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graphicFrame>
        <p:nvGraphicFramePr>
          <p:cNvPr id="9" name="Group 138"/>
          <p:cNvGraphicFramePr>
            <a:graphicFrameLocks noGrp="1"/>
          </p:cNvGraphicFramePr>
          <p:nvPr>
            <p:extLst>
              <p:ext uri="{D42A27DB-BD31-4B8C-83A1-F6EECF244321}">
                <p14:modId xmlns:p14="http://schemas.microsoft.com/office/powerpoint/2010/main" val="1257394792"/>
              </p:ext>
            </p:extLst>
          </p:nvPr>
        </p:nvGraphicFramePr>
        <p:xfrm>
          <a:off x="1097280" y="1463040"/>
          <a:ext cx="10241280" cy="4846320"/>
        </p:xfrm>
        <a:graphic>
          <a:graphicData uri="http://schemas.openxmlformats.org/drawingml/2006/table">
            <a:tbl>
              <a:tblPr/>
              <a:tblGrid>
                <a:gridCol w="731520">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gridCol w="1234440">
                  <a:extLst>
                    <a:ext uri="{9D8B030D-6E8A-4147-A177-3AD203B41FA5}">
                      <a16:colId xmlns:a16="http://schemas.microsoft.com/office/drawing/2014/main" val="20002"/>
                    </a:ext>
                  </a:extLst>
                </a:gridCol>
                <a:gridCol w="1234440">
                  <a:extLst>
                    <a:ext uri="{9D8B030D-6E8A-4147-A177-3AD203B41FA5}">
                      <a16:colId xmlns:a16="http://schemas.microsoft.com/office/drawing/2014/main" val="20003"/>
                    </a:ext>
                  </a:extLst>
                </a:gridCol>
                <a:gridCol w="1234440">
                  <a:extLst>
                    <a:ext uri="{9D8B030D-6E8A-4147-A177-3AD203B41FA5}">
                      <a16:colId xmlns:a16="http://schemas.microsoft.com/office/drawing/2014/main" val="20004"/>
                    </a:ext>
                  </a:extLst>
                </a:gridCol>
                <a:gridCol w="1234440">
                  <a:extLst>
                    <a:ext uri="{9D8B030D-6E8A-4147-A177-3AD203B41FA5}">
                      <a16:colId xmlns:a16="http://schemas.microsoft.com/office/drawing/2014/main" val="20005"/>
                    </a:ext>
                  </a:extLst>
                </a:gridCol>
                <a:gridCol w="1234440">
                  <a:extLst>
                    <a:ext uri="{9D8B030D-6E8A-4147-A177-3AD203B41FA5}">
                      <a16:colId xmlns:a16="http://schemas.microsoft.com/office/drawing/2014/main" val="20006"/>
                    </a:ext>
                  </a:extLst>
                </a:gridCol>
                <a:gridCol w="1234440">
                  <a:extLst>
                    <a:ext uri="{9D8B030D-6E8A-4147-A177-3AD203B41FA5}">
                      <a16:colId xmlns:a16="http://schemas.microsoft.com/office/drawing/2014/main" val="20007"/>
                    </a:ext>
                  </a:extLst>
                </a:gridCol>
              </a:tblGrid>
              <a:tr h="411480">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accent2"/>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April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YTD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148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a:noFill/>
                    </a:lnL>
                    <a:lnR>
                      <a:noFill/>
                    </a:lnR>
                    <a:lnT>
                      <a:noFill/>
                    </a:lnT>
                    <a:lnB>
                      <a:noFill/>
                    </a:lnB>
                    <a:lnTlToBr>
                      <a:noFill/>
                    </a:lnTlToBr>
                    <a:lnBlToTr>
                      <a:noFill/>
                    </a:lnBlToTr>
                    <a:no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2020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 Change</a:t>
                      </a:r>
                      <a:r>
                        <a:rPr kumimoji="0" lang="en-US" sz="1400" b="1" i="0" u="none" strike="noStrike" cap="none" normalizeH="0" baseline="30000" dirty="0" smtClean="0">
                          <a:ln>
                            <a:noFill/>
                          </a:ln>
                          <a:solidFill>
                            <a:srgbClr val="000066"/>
                          </a:solidFill>
                          <a:effectLst/>
                          <a:latin typeface="+mj-lt"/>
                          <a:ea typeface="HGSSoeiKakugothicUB" pitchFamily="50" charset="-128"/>
                        </a:rPr>
                        <a:t>*</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 Change</a:t>
                      </a:r>
                      <a:r>
                        <a:rPr kumimoji="0" lang="en-US" sz="1400" b="1" i="0" u="none" strike="noStrike" cap="none" normalizeH="0" baseline="30000" dirty="0" smtClean="0">
                          <a:ln>
                            <a:noFill/>
                          </a:ln>
                          <a:solidFill>
                            <a:srgbClr val="000066"/>
                          </a:solidFill>
                          <a:effectLst/>
                          <a:latin typeface="+mj-lt"/>
                          <a:ea typeface="HGSSoeiKakugothicUB" pitchFamily="50" charset="-128"/>
                        </a:rPr>
                        <a:t>*</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extLst>
                  <a:ext uri="{0D108BD9-81ED-4DB2-BD59-A6C34878D82A}">
                    <a16:rowId xmlns:a16="http://schemas.microsoft.com/office/drawing/2014/main" val="10001"/>
                  </a:ext>
                </a:extLst>
              </a:tr>
              <a:tr h="41148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rgbClr val="CC0000"/>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C0000"/>
                          </a:solidFill>
                          <a:effectLst/>
                          <a:latin typeface="+mn-lt"/>
                          <a:ea typeface="HGSSoeiKakugothicUB" pitchFamily="50" charset="-128"/>
                          <a:cs typeface="+mn-cs"/>
                        </a:rPr>
                        <a:t>Honda de Mexico Total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1,219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5,264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-76.8%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17,409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26,801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-35.0%</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1148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30000" dirty="0" smtClean="0">
                        <a:ln>
                          <a:noFill/>
                        </a:ln>
                        <a:solidFill>
                          <a:srgbClr val="CC0000"/>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C0000"/>
                          </a:solidFill>
                          <a:effectLst/>
                          <a:latin typeface="+mj-lt"/>
                          <a:ea typeface="HGSSoeiKakugothicUB" pitchFamily="50" charset="-128"/>
                        </a:rPr>
                        <a:t>Honda Division Total</a:t>
                      </a:r>
                      <a:endParaRPr kumimoji="0" lang="en-US" sz="1400" b="1" i="0" u="none" strike="noStrike" cap="none" normalizeH="0" baseline="30000" dirty="0" smtClean="0">
                        <a:ln>
                          <a:noFill/>
                        </a:ln>
                        <a:solidFill>
                          <a:srgbClr val="CC0000"/>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1,206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5,121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-76.4%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17,089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26,127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-34.5%</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20040">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Accord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70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206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-66.0%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608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1,035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-41.3%</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City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279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705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-60.4%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2,529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3,926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-35.6%</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Civic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198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588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-66.3%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2,191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3,494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-37.3%</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Fit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46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235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-80.4%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731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1,066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-31.4%</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09101052"/>
                  </a:ext>
                </a:extLst>
              </a:tr>
              <a:tr h="320040">
                <a:tc vMerge="1">
                  <a:txBody>
                    <a:bodyPr/>
                    <a:lstStyle/>
                    <a:p>
                      <a:endParaRPr lang="en-US"/>
                    </a:p>
                  </a:txBody>
                  <a:tcPr/>
                </a:tc>
                <a:tc>
                  <a:txBody>
                    <a:bodyPr/>
                    <a:lstStyle/>
                    <a:p>
                      <a:pPr marL="117475"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Insight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124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-91.1%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213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-29.1%</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20040">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BR-V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77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325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-76.3%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1,452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2,066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-29.7%</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CR-V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190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1,383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-86.3%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4,615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7,080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-34.8%</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HR-V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289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1,269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-77.2%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4,092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5,901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-30.7%</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Odyssey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158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-79.1%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446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844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-47.2%</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2004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5603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Pilot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128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-89.8%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274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502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-45.4%</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49282063"/>
                  </a:ext>
                </a:extLst>
              </a:tr>
            </a:tbl>
          </a:graphicData>
        </a:graphic>
      </p:graphicFrame>
      <p:sp>
        <p:nvSpPr>
          <p:cNvPr id="13" name="Text Box 139"/>
          <p:cNvSpPr txBox="1">
            <a:spLocks noChangeArrowheads="1"/>
          </p:cNvSpPr>
          <p:nvPr/>
        </p:nvSpPr>
        <p:spPr bwMode="auto">
          <a:xfrm>
            <a:off x="0" y="324535"/>
            <a:ext cx="12192000"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Arial" charset="0"/>
                <a:ea typeface="HGP創英角ｺﾞｼｯｸUB" pitchFamily="50" charset="-128"/>
                <a:cs typeface="+mn-cs"/>
              </a:rPr>
              <a:t>     Honda </a:t>
            </a:r>
            <a:r>
              <a:rPr kumimoji="0" lang="en-US" sz="3600" b="0" i="0" u="none" strike="noStrike" kern="1200" cap="none" spc="0" normalizeH="0" baseline="0" noProof="0" dirty="0">
                <a:ln>
                  <a:noFill/>
                </a:ln>
                <a:solidFill>
                  <a:schemeClr val="bg1"/>
                </a:solidFill>
                <a:effectLst/>
                <a:uLnTx/>
                <a:uFillTx/>
                <a:latin typeface="Arial" charset="0"/>
                <a:ea typeface="HGP創英角ｺﾞｼｯｸUB" pitchFamily="50" charset="-128"/>
                <a:cs typeface="+mn-cs"/>
              </a:rPr>
              <a:t>de Mexico Auto </a:t>
            </a:r>
            <a:r>
              <a:rPr kumimoji="0" lang="en-US" sz="3600" b="0" i="0" u="none" strike="noStrike" kern="1200" cap="none" spc="0" normalizeH="0" baseline="0" noProof="0" dirty="0" smtClean="0">
                <a:ln>
                  <a:noFill/>
                </a:ln>
                <a:solidFill>
                  <a:schemeClr val="bg1"/>
                </a:solidFill>
                <a:effectLst/>
                <a:uLnTx/>
                <a:uFillTx/>
                <a:latin typeface="Arial" charset="0"/>
                <a:ea typeface="HGP創英角ｺﾞｼｯｸUB" pitchFamily="50" charset="-128"/>
                <a:cs typeface="+mn-cs"/>
              </a:rPr>
              <a:t>Sales – Honda Division</a:t>
            </a:r>
            <a:endParaRPr kumimoji="0" lang="en-US" sz="3600" b="0" i="0" u="none" strike="noStrike" kern="1200" cap="none" spc="0" normalizeH="0" baseline="0" noProof="0" dirty="0">
              <a:ln>
                <a:noFill/>
              </a:ln>
              <a:solidFill>
                <a:schemeClr val="bg1"/>
              </a:solidFill>
              <a:effectLst/>
              <a:uLnTx/>
              <a:uFillTx/>
              <a:latin typeface="Arial" charset="0"/>
              <a:ea typeface="HGP創英角ｺﾞｼｯｸUB" pitchFamily="50" charset="-128"/>
              <a:cs typeface="+mn-cs"/>
            </a:endParaRPr>
          </a:p>
        </p:txBody>
      </p:sp>
      <p:pic>
        <p:nvPicPr>
          <p:cNvPr id="14" name="Picture 2" descr="Image result for mexican fl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5600" y="248936"/>
            <a:ext cx="1432103" cy="81786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5" name="Text Box 140"/>
          <p:cNvSpPr txBox="1">
            <a:spLocks noChangeArrowheads="1"/>
          </p:cNvSpPr>
          <p:nvPr/>
        </p:nvSpPr>
        <p:spPr bwMode="auto">
          <a:xfrm>
            <a:off x="1828800" y="6324600"/>
            <a:ext cx="2600392" cy="24622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HGSSoeiKakugothicUB" pitchFamily="50" charset="-128"/>
                <a:cs typeface="+mn-cs"/>
              </a:rPr>
              <a:t>* Based on year-over-year sales results.</a:t>
            </a:r>
          </a:p>
        </p:txBody>
      </p:sp>
      <p:sp>
        <p:nvSpPr>
          <p:cNvPr id="18" name="Text Box 137"/>
          <p:cNvSpPr txBox="1">
            <a:spLocks noChangeArrowheads="1"/>
          </p:cNvSpPr>
          <p:nvPr/>
        </p:nvSpPr>
        <p:spPr bwMode="auto">
          <a:xfrm rot="10800000">
            <a:off x="1255787" y="4730241"/>
            <a:ext cx="400110" cy="1556259"/>
          </a:xfrm>
          <a:prstGeom prst="rect">
            <a:avLst/>
          </a:prstGeom>
          <a:noFill/>
          <a:ln w="9525">
            <a:noFill/>
            <a:miter lim="800000"/>
            <a:headEnd/>
            <a:tailEnd/>
          </a:ln>
        </p:spPr>
        <p:txBody>
          <a:bodyPr vert="eaVert" wrap="squar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Arial" charset="0"/>
                <a:ea typeface="HGPSoeiKakupoptai" pitchFamily="50" charset="-128"/>
                <a:cs typeface="+mn-cs"/>
              </a:rPr>
              <a:t>Light Trucks </a:t>
            </a:r>
            <a:endPar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endParaRPr>
          </a:p>
        </p:txBody>
      </p:sp>
      <p:sp>
        <p:nvSpPr>
          <p:cNvPr id="19" name="Text Box 138"/>
          <p:cNvSpPr txBox="1">
            <a:spLocks noChangeArrowheads="1"/>
          </p:cNvSpPr>
          <p:nvPr/>
        </p:nvSpPr>
        <p:spPr bwMode="auto">
          <a:xfrm rot="10800000">
            <a:off x="1255787" y="3425952"/>
            <a:ext cx="400110" cy="1066800"/>
          </a:xfrm>
          <a:prstGeom prst="rect">
            <a:avLst/>
          </a:prstGeom>
          <a:noFill/>
          <a:ln w="9525">
            <a:noFill/>
            <a:miter lim="800000"/>
            <a:headEnd/>
            <a:tailEnd/>
          </a:ln>
        </p:spPr>
        <p:txBody>
          <a:bodyPr vert="eaVert"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t>Cars</a:t>
            </a:r>
          </a:p>
        </p:txBody>
      </p:sp>
    </p:spTree>
    <p:extLst>
      <p:ext uri="{BB962C8B-B14F-4D97-AF65-F5344CB8AC3E}">
        <p14:creationId xmlns:p14="http://schemas.microsoft.com/office/powerpoint/2010/main" val="40606969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126"/>
          <p:cNvSpPr>
            <a:spLocks noChangeArrowheads="1"/>
          </p:cNvSpPr>
          <p:nvPr/>
        </p:nvSpPr>
        <p:spPr bwMode="auto">
          <a:xfrm>
            <a:off x="304800" y="0"/>
            <a:ext cx="11887200" cy="1295400"/>
          </a:xfrm>
          <a:prstGeom prst="rect">
            <a:avLst/>
          </a:prstGeom>
          <a:solidFill>
            <a:srgbClr val="DF5327"/>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B050"/>
              </a:solidFill>
              <a:effectLst/>
              <a:uLnTx/>
              <a:uFillTx/>
              <a:latin typeface="Arial" charset="0"/>
              <a:ea typeface="+mn-ea"/>
              <a:cs typeface="+mn-cs"/>
            </a:endParaRPr>
          </a:p>
        </p:txBody>
      </p:sp>
      <p:sp>
        <p:nvSpPr>
          <p:cNvPr id="36867" name="Rectangle 127"/>
          <p:cNvSpPr>
            <a:spLocks noChangeArrowheads="1"/>
          </p:cNvSpPr>
          <p:nvPr/>
        </p:nvSpPr>
        <p:spPr bwMode="auto">
          <a:xfrm>
            <a:off x="0" y="0"/>
            <a:ext cx="304800" cy="6858000"/>
          </a:xfrm>
          <a:prstGeom prst="rect">
            <a:avLst/>
          </a:prstGeom>
          <a:solidFill>
            <a:srgbClr val="DF5327"/>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58840" name="Text Box 128"/>
          <p:cNvSpPr txBox="1">
            <a:spLocks noChangeArrowheads="1"/>
          </p:cNvSpPr>
          <p:nvPr/>
        </p:nvSpPr>
        <p:spPr bwMode="auto">
          <a:xfrm rot="10800000">
            <a:off x="2145268" y="3409950"/>
            <a:ext cx="369332" cy="762000"/>
          </a:xfrm>
          <a:prstGeom prst="rect">
            <a:avLst/>
          </a:prstGeom>
          <a:noFill/>
          <a:ln w="9525">
            <a:noFill/>
            <a:miter lim="800000"/>
            <a:headEnd/>
            <a:tailEnd/>
          </a:ln>
        </p:spPr>
        <p:txBody>
          <a:bodyPr vert="eaVert"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t>Cars</a:t>
            </a:r>
          </a:p>
        </p:txBody>
      </p:sp>
      <p:sp>
        <p:nvSpPr>
          <p:cNvPr id="158841" name="Text Box 129"/>
          <p:cNvSpPr txBox="1">
            <a:spLocks noChangeArrowheads="1"/>
          </p:cNvSpPr>
          <p:nvPr/>
        </p:nvSpPr>
        <p:spPr bwMode="auto">
          <a:xfrm rot="10800000">
            <a:off x="2069326" y="4324350"/>
            <a:ext cx="553998" cy="800100"/>
          </a:xfrm>
          <a:prstGeom prst="rect">
            <a:avLst/>
          </a:prstGeom>
          <a:noFill/>
          <a:ln w="9525">
            <a:noFill/>
            <a:miter lim="800000"/>
            <a:headEnd/>
            <a:tailEnd/>
          </a:ln>
        </p:spPr>
        <p:txBody>
          <a:bodyPr vert="eaVert"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t>Light</a:t>
            </a:r>
            <a:br>
              <a:rPr kumimoji="0" lang="en-US" sz="12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br>
            <a:r>
              <a:rPr kumimoji="0" lang="en-US" sz="12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t> trucks </a:t>
            </a:r>
          </a:p>
        </p:txBody>
      </p:sp>
      <p:graphicFrame>
        <p:nvGraphicFramePr>
          <p:cNvPr id="9" name="Group 125"/>
          <p:cNvGraphicFramePr>
            <a:graphicFrameLocks noGrp="1"/>
          </p:cNvGraphicFramePr>
          <p:nvPr>
            <p:extLst>
              <p:ext uri="{D42A27DB-BD31-4B8C-83A1-F6EECF244321}">
                <p14:modId xmlns:p14="http://schemas.microsoft.com/office/powerpoint/2010/main" val="2336895373"/>
              </p:ext>
            </p:extLst>
          </p:nvPr>
        </p:nvGraphicFramePr>
        <p:xfrm>
          <a:off x="1097280" y="1463040"/>
          <a:ext cx="10241280" cy="3246120"/>
        </p:xfrm>
        <a:graphic>
          <a:graphicData uri="http://schemas.openxmlformats.org/drawingml/2006/table">
            <a:tbl>
              <a:tblPr/>
              <a:tblGrid>
                <a:gridCol w="731520">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gridCol w="1234440">
                  <a:extLst>
                    <a:ext uri="{9D8B030D-6E8A-4147-A177-3AD203B41FA5}">
                      <a16:colId xmlns:a16="http://schemas.microsoft.com/office/drawing/2014/main" val="20002"/>
                    </a:ext>
                  </a:extLst>
                </a:gridCol>
                <a:gridCol w="1234440">
                  <a:extLst>
                    <a:ext uri="{9D8B030D-6E8A-4147-A177-3AD203B41FA5}">
                      <a16:colId xmlns:a16="http://schemas.microsoft.com/office/drawing/2014/main" val="20003"/>
                    </a:ext>
                  </a:extLst>
                </a:gridCol>
                <a:gridCol w="1234440">
                  <a:extLst>
                    <a:ext uri="{9D8B030D-6E8A-4147-A177-3AD203B41FA5}">
                      <a16:colId xmlns:a16="http://schemas.microsoft.com/office/drawing/2014/main" val="20004"/>
                    </a:ext>
                  </a:extLst>
                </a:gridCol>
                <a:gridCol w="1234440">
                  <a:extLst>
                    <a:ext uri="{9D8B030D-6E8A-4147-A177-3AD203B41FA5}">
                      <a16:colId xmlns:a16="http://schemas.microsoft.com/office/drawing/2014/main" val="20005"/>
                    </a:ext>
                  </a:extLst>
                </a:gridCol>
                <a:gridCol w="1234440">
                  <a:extLst>
                    <a:ext uri="{9D8B030D-6E8A-4147-A177-3AD203B41FA5}">
                      <a16:colId xmlns:a16="http://schemas.microsoft.com/office/drawing/2014/main" val="20006"/>
                    </a:ext>
                  </a:extLst>
                </a:gridCol>
                <a:gridCol w="1234440">
                  <a:extLst>
                    <a:ext uri="{9D8B030D-6E8A-4147-A177-3AD203B41FA5}">
                      <a16:colId xmlns:a16="http://schemas.microsoft.com/office/drawing/2014/main" val="20007"/>
                    </a:ext>
                  </a:extLst>
                </a:gridCol>
              </a:tblGrid>
              <a:tr h="41148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accent2"/>
                        </a:solidFill>
                        <a:effectLst/>
                        <a:latin typeface="+mj-lt"/>
                        <a:ea typeface="HGSSoeiKakugothicUB" pitchFamily="50" charset="-128"/>
                      </a:endParaRPr>
                    </a:p>
                  </a:txBody>
                  <a:tcPr anchor="ctr" horzOverflow="overflow">
                    <a:lnL>
                      <a:noFill/>
                    </a:lnL>
                    <a:lnR>
                      <a:noFill/>
                    </a:lnR>
                    <a:lnT>
                      <a:noFill/>
                    </a:lnT>
                    <a:lnB>
                      <a:noFill/>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accent2"/>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April</a:t>
                      </a:r>
                      <a:endParaRPr kumimoji="0" lang="en-US" sz="1400" b="1" i="0" u="none" strike="noStrike" cap="none" normalizeH="0" baseline="30000" dirty="0" smtClean="0">
                        <a:ln>
                          <a:noFill/>
                        </a:ln>
                        <a:solidFill>
                          <a:srgbClr val="000066"/>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YTD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1480">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2020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 Change</a:t>
                      </a:r>
                      <a:r>
                        <a:rPr kumimoji="0" lang="en-US" sz="1400" b="1" i="0" u="none" strike="noStrike" cap="none" normalizeH="0" baseline="30000" dirty="0" smtClean="0">
                          <a:ln>
                            <a:noFill/>
                          </a:ln>
                          <a:solidFill>
                            <a:srgbClr val="000066"/>
                          </a:solidFill>
                          <a:effectLst/>
                          <a:latin typeface="+mj-lt"/>
                          <a:ea typeface="HGSSoeiKakugothicUB" pitchFamily="50" charset="-128"/>
                        </a:rPr>
                        <a:t>*</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 Change</a:t>
                      </a:r>
                      <a:r>
                        <a:rPr kumimoji="0" lang="en-US" sz="1400" b="1" i="0" u="none" strike="noStrike" cap="none" normalizeH="0" baseline="30000" dirty="0" smtClean="0">
                          <a:ln>
                            <a:noFill/>
                          </a:ln>
                          <a:solidFill>
                            <a:srgbClr val="000066"/>
                          </a:solidFill>
                          <a:effectLst/>
                          <a:latin typeface="+mj-lt"/>
                          <a:ea typeface="HGSSoeiKakugothicUB" pitchFamily="50" charset="-128"/>
                        </a:rPr>
                        <a:t>*</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extLst>
                  <a:ext uri="{0D108BD9-81ED-4DB2-BD59-A6C34878D82A}">
                    <a16:rowId xmlns:a16="http://schemas.microsoft.com/office/drawing/2014/main" val="10001"/>
                  </a:ext>
                </a:extLst>
              </a:tr>
              <a:tr h="4114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CC0000"/>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C0000"/>
                          </a:solidFill>
                          <a:effectLst/>
                          <a:latin typeface="+mn-lt"/>
                          <a:ea typeface="HGSSoeiKakugothicUB" pitchFamily="50" charset="-128"/>
                          <a:cs typeface="+mn-cs"/>
                        </a:rPr>
                        <a:t>Honda de Mexico Total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1,219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5,264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-76.8%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17,409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26,801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-35.0%</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114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CC0000"/>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C0000"/>
                          </a:solidFill>
                          <a:effectLst/>
                          <a:latin typeface="+mj-lt"/>
                          <a:ea typeface="HGSSoeiKakugothicUB" pitchFamily="50" charset="-128"/>
                        </a:rPr>
                        <a:t>Acura Division Total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143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-90.9%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674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-52.5%</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20040">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ILX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mn-lt"/>
                          <a:ea typeface="HGSSoeiKakugothicUB" pitchFamily="50" charset="-128"/>
                          <a:cs typeface="+mn-cs"/>
                        </a:rPr>
                        <a:t>27</a:t>
                      </a: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-96.3%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mn-lt"/>
                          <a:ea typeface="HGSSoeiKakugothicUB" pitchFamily="50" charset="-128"/>
                          <a:cs typeface="+mn-cs"/>
                        </a:rPr>
                        <a:t>48</a:t>
                      </a: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-60.4%</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NSX</a:t>
                      </a:r>
                    </a:p>
                  </a:txBody>
                  <a:tcPr marL="1828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mn-lt"/>
                          <a:ea typeface="HGSSoeiKakugothicUB" pitchFamily="50" charset="-128"/>
                          <a:cs typeface="+mn-cs"/>
                        </a:rPr>
                        <a:t>EVEN</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-75.0%</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86798716"/>
                  </a:ext>
                </a:extLst>
              </a:tr>
              <a:tr h="32004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TLX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70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-74.3%</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2004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vert="eaVert"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MDX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-96.0%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125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-54.4%</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RDX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84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-86.9%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427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-47.3%</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11" name="Text Box 137"/>
          <p:cNvSpPr txBox="1">
            <a:spLocks noChangeArrowheads="1"/>
          </p:cNvSpPr>
          <p:nvPr/>
        </p:nvSpPr>
        <p:spPr bwMode="auto">
          <a:xfrm rot="10800000">
            <a:off x="1150074" y="4026568"/>
            <a:ext cx="615553" cy="762000"/>
          </a:xfrm>
          <a:prstGeom prst="rect">
            <a:avLst/>
          </a:prstGeom>
          <a:noFill/>
          <a:ln w="9525">
            <a:noFill/>
            <a:miter lim="800000"/>
            <a:headEnd/>
            <a:tailEnd/>
          </a:ln>
        </p:spPr>
        <p:txBody>
          <a:bodyPr vert="eaVert" wrap="squar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Arial" charset="0"/>
                <a:ea typeface="HGPSoeiKakupoptai" pitchFamily="50" charset="-128"/>
                <a:cs typeface="+mn-cs"/>
              </a:rPr>
              <a:t>Light Trucks </a:t>
            </a:r>
            <a:endPar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endParaRPr>
          </a:p>
        </p:txBody>
      </p:sp>
      <p:sp>
        <p:nvSpPr>
          <p:cNvPr id="12" name="Text Box 138"/>
          <p:cNvSpPr txBox="1">
            <a:spLocks noChangeArrowheads="1"/>
          </p:cNvSpPr>
          <p:nvPr/>
        </p:nvSpPr>
        <p:spPr bwMode="auto">
          <a:xfrm rot="10800000">
            <a:off x="1276290" y="3124199"/>
            <a:ext cx="400110" cy="965479"/>
          </a:xfrm>
          <a:prstGeom prst="rect">
            <a:avLst/>
          </a:prstGeom>
          <a:noFill/>
          <a:ln w="9525">
            <a:noFill/>
            <a:miter lim="800000"/>
            <a:headEnd/>
            <a:tailEnd/>
          </a:ln>
        </p:spPr>
        <p:txBody>
          <a:bodyPr vert="eaVert"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t>Cars</a:t>
            </a:r>
          </a:p>
        </p:txBody>
      </p:sp>
      <p:sp>
        <p:nvSpPr>
          <p:cNvPr id="13" name="Text Box 139"/>
          <p:cNvSpPr txBox="1">
            <a:spLocks noChangeArrowheads="1"/>
          </p:cNvSpPr>
          <p:nvPr/>
        </p:nvSpPr>
        <p:spPr bwMode="auto">
          <a:xfrm>
            <a:off x="0" y="324535"/>
            <a:ext cx="12192000"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Arial" charset="0"/>
                <a:ea typeface="HGP創英角ｺﾞｼｯｸUB" pitchFamily="50" charset="-128"/>
                <a:cs typeface="+mn-cs"/>
              </a:rPr>
              <a:t>     Honda </a:t>
            </a:r>
            <a:r>
              <a:rPr kumimoji="0" lang="en-US" sz="3600" b="0" i="0" u="none" strike="noStrike" kern="1200" cap="none" spc="0" normalizeH="0" baseline="0" noProof="0" dirty="0">
                <a:ln>
                  <a:noFill/>
                </a:ln>
                <a:solidFill>
                  <a:schemeClr val="bg1"/>
                </a:solidFill>
                <a:effectLst/>
                <a:uLnTx/>
                <a:uFillTx/>
                <a:latin typeface="Arial" charset="0"/>
                <a:ea typeface="HGP創英角ｺﾞｼｯｸUB" pitchFamily="50" charset="-128"/>
                <a:cs typeface="+mn-cs"/>
              </a:rPr>
              <a:t>de Mexico Auto </a:t>
            </a:r>
            <a:r>
              <a:rPr kumimoji="0" lang="en-US" sz="3600" b="0" i="0" u="none" strike="noStrike" kern="1200" cap="none" spc="0" normalizeH="0" baseline="0" noProof="0" dirty="0" smtClean="0">
                <a:ln>
                  <a:noFill/>
                </a:ln>
                <a:solidFill>
                  <a:schemeClr val="bg1"/>
                </a:solidFill>
                <a:effectLst/>
                <a:uLnTx/>
                <a:uFillTx/>
                <a:latin typeface="Arial" charset="0"/>
                <a:ea typeface="HGP創英角ｺﾞｼｯｸUB" pitchFamily="50" charset="-128"/>
                <a:cs typeface="+mn-cs"/>
              </a:rPr>
              <a:t>Sales – Acura Division</a:t>
            </a:r>
            <a:endParaRPr kumimoji="0" lang="en-US" sz="3600" b="0" i="0" u="none" strike="noStrike" kern="1200" cap="none" spc="0" normalizeH="0" baseline="0" noProof="0" dirty="0">
              <a:ln>
                <a:noFill/>
              </a:ln>
              <a:solidFill>
                <a:schemeClr val="bg1"/>
              </a:solidFill>
              <a:effectLst/>
              <a:uLnTx/>
              <a:uFillTx/>
              <a:latin typeface="Arial" charset="0"/>
              <a:ea typeface="HGP創英角ｺﾞｼｯｸUB" pitchFamily="50" charset="-128"/>
              <a:cs typeface="+mn-cs"/>
            </a:endParaRPr>
          </a:p>
        </p:txBody>
      </p:sp>
      <p:pic>
        <p:nvPicPr>
          <p:cNvPr id="15" name="Picture 2" descr="Image result for mexican fl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5600" y="248936"/>
            <a:ext cx="1432103" cy="81786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4" name="Text Box 130"/>
          <p:cNvSpPr txBox="1">
            <a:spLocks noChangeArrowheads="1"/>
          </p:cNvSpPr>
          <p:nvPr/>
        </p:nvSpPr>
        <p:spPr bwMode="auto">
          <a:xfrm>
            <a:off x="1895408" y="4724400"/>
            <a:ext cx="2600392" cy="24622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HGSSoeiKakugothicUB" pitchFamily="50" charset="-128"/>
                <a:cs typeface="+mn-cs"/>
              </a:rPr>
              <a:t>* Based on year-over-year sales results.</a:t>
            </a:r>
          </a:p>
        </p:txBody>
      </p:sp>
    </p:spTree>
    <p:extLst>
      <p:ext uri="{BB962C8B-B14F-4D97-AF65-F5344CB8AC3E}">
        <p14:creationId xmlns:p14="http://schemas.microsoft.com/office/powerpoint/2010/main" val="2902763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5449" b="8013"/>
          <a:stretch/>
        </p:blipFill>
        <p:spPr>
          <a:xfrm>
            <a:off x="304800" y="0"/>
            <a:ext cx="11887200" cy="6858000"/>
          </a:xfrm>
          <a:prstGeom prst="rect">
            <a:avLst/>
          </a:prstGeom>
          <a:ln>
            <a:noFill/>
          </a:ln>
          <a:effectLst>
            <a:outerShdw blurRad="190500" algn="tl" rotWithShape="0">
              <a:srgbClr val="000000">
                <a:alpha val="70000"/>
              </a:srgbClr>
            </a:outerShdw>
          </a:effectLst>
        </p:spPr>
      </p:pic>
      <p:sp>
        <p:nvSpPr>
          <p:cNvPr id="11" name="Rectangle 20"/>
          <p:cNvSpPr>
            <a:spLocks noChangeArrowheads="1"/>
          </p:cNvSpPr>
          <p:nvPr/>
        </p:nvSpPr>
        <p:spPr bwMode="auto">
          <a:xfrm>
            <a:off x="0" y="533400"/>
            <a:ext cx="9220200" cy="1293878"/>
          </a:xfrm>
          <a:prstGeom prst="rect">
            <a:avLst/>
          </a:prstGeom>
          <a:solidFill>
            <a:schemeClr val="accent6"/>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26631" name="Text Box 6"/>
          <p:cNvSpPr txBox="1">
            <a:spLocks noChangeArrowheads="1"/>
          </p:cNvSpPr>
          <p:nvPr/>
        </p:nvSpPr>
        <p:spPr bwMode="auto">
          <a:xfrm>
            <a:off x="685800" y="718674"/>
            <a:ext cx="5562600" cy="92333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0" i="0" u="none" strike="noStrike" kern="1200" cap="none" spc="0" normalizeH="0" baseline="0" noProof="0" dirty="0" smtClean="0">
                <a:ln>
                  <a:noFill/>
                </a:ln>
                <a:solidFill>
                  <a:schemeClr val="bg1"/>
                </a:solidFill>
                <a:effectLst/>
                <a:uLnTx/>
                <a:uFillTx/>
                <a:latin typeface="Arial"/>
                <a:ea typeface="HGSSoeiKakugothicUB" pitchFamily="50" charset="-128"/>
                <a:cs typeface="+mn-cs"/>
              </a:rPr>
              <a:t>U.S. </a:t>
            </a:r>
            <a:r>
              <a:rPr kumimoji="0" lang="en-US" sz="5400" b="0" i="0" u="none" strike="noStrike" kern="1200" cap="none" spc="0" normalizeH="0" baseline="0" noProof="0" dirty="0">
                <a:ln>
                  <a:noFill/>
                </a:ln>
                <a:solidFill>
                  <a:schemeClr val="bg1"/>
                </a:solidFill>
                <a:effectLst/>
                <a:uLnTx/>
                <a:uFillTx/>
                <a:latin typeface="Arial"/>
                <a:ea typeface="HGSSoeiKakugothicUB" pitchFamily="50" charset="-128"/>
                <a:cs typeface="+mn-cs"/>
              </a:rPr>
              <a:t>Sales</a:t>
            </a:r>
          </a:p>
        </p:txBody>
      </p:sp>
      <p:sp>
        <p:nvSpPr>
          <p:cNvPr id="37" name="Rectangle 15"/>
          <p:cNvSpPr>
            <a:spLocks noChangeArrowheads="1"/>
          </p:cNvSpPr>
          <p:nvPr/>
        </p:nvSpPr>
        <p:spPr bwMode="auto">
          <a:xfrm>
            <a:off x="0" y="0"/>
            <a:ext cx="304800" cy="6858000"/>
          </a:xfrm>
          <a:prstGeom prst="rect">
            <a:avLst/>
          </a:prstGeom>
          <a:solidFill>
            <a:schemeClr val="accent6"/>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p:txBody>
      </p:sp>
      <p:sp>
        <p:nvSpPr>
          <p:cNvPr id="12" name="TextBox 11"/>
          <p:cNvSpPr txBox="1"/>
          <p:nvPr/>
        </p:nvSpPr>
        <p:spPr>
          <a:xfrm>
            <a:off x="457200" y="6396639"/>
            <a:ext cx="1903150"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effectLst/>
                <a:uLnTx/>
                <a:uFillTx/>
                <a:latin typeface="Arial" charset="0"/>
                <a:ea typeface="+mn-ea"/>
                <a:cs typeface="+mn-cs"/>
              </a:rPr>
              <a:t>2020 Acura RDX</a:t>
            </a:r>
            <a:endParaRPr kumimoji="0" lang="en-US" sz="1800" b="0" i="0" u="none" strike="noStrike" kern="1200" cap="none" spc="0" normalizeH="0" baseline="0" noProof="0" dirty="0">
              <a:ln>
                <a:noFill/>
              </a:ln>
              <a:effectLst/>
              <a:uLnTx/>
              <a:uFillTx/>
              <a:latin typeface="Arial" charset="0"/>
              <a:ea typeface="+mn-ea"/>
              <a:cs typeface="+mn-cs"/>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0" y="660661"/>
            <a:ext cx="1974302" cy="1039356"/>
          </a:xfrm>
          <a:prstGeom prst="rect">
            <a:avLst/>
          </a:prstGeom>
        </p:spPr>
      </p:pic>
    </p:spTree>
    <p:extLst>
      <p:ext uri="{BB962C8B-B14F-4D97-AF65-F5344CB8AC3E}">
        <p14:creationId xmlns:p14="http://schemas.microsoft.com/office/powerpoint/2010/main" val="454044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137"/>
          <p:cNvSpPr>
            <a:spLocks noChangeArrowheads="1"/>
          </p:cNvSpPr>
          <p:nvPr/>
        </p:nvSpPr>
        <p:spPr bwMode="auto">
          <a:xfrm>
            <a:off x="296333" y="0"/>
            <a:ext cx="11887200" cy="1295400"/>
          </a:xfrm>
          <a:prstGeom prst="rect">
            <a:avLst/>
          </a:prstGeom>
          <a:solidFill>
            <a:schemeClr val="accent6"/>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0000"/>
              </a:solidFill>
              <a:effectLst/>
              <a:uLnTx/>
              <a:uFillTx/>
              <a:latin typeface="Arial" charset="0"/>
              <a:ea typeface="+mn-ea"/>
              <a:cs typeface="+mn-cs"/>
            </a:endParaRPr>
          </a:p>
        </p:txBody>
      </p:sp>
      <p:sp>
        <p:nvSpPr>
          <p:cNvPr id="82052" name="Text Box 139"/>
          <p:cNvSpPr txBox="1">
            <a:spLocks noChangeArrowheads="1"/>
          </p:cNvSpPr>
          <p:nvPr/>
        </p:nvSpPr>
        <p:spPr bwMode="auto">
          <a:xfrm>
            <a:off x="0" y="324535"/>
            <a:ext cx="12192000"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Arial" charset="0"/>
                <a:ea typeface="HGP創英角ｺﾞｼｯｸUB" pitchFamily="50" charset="-128"/>
                <a:cs typeface="+mn-cs"/>
              </a:rPr>
              <a:t>     American </a:t>
            </a:r>
            <a:r>
              <a:rPr kumimoji="0" lang="en-US" sz="3600" b="0" i="0" u="none" strike="noStrike" kern="1200" cap="none" spc="0" normalizeH="0" baseline="0" noProof="0" dirty="0">
                <a:ln>
                  <a:noFill/>
                </a:ln>
                <a:solidFill>
                  <a:prstClr val="white"/>
                </a:solidFill>
                <a:effectLst/>
                <a:uLnTx/>
                <a:uFillTx/>
                <a:latin typeface="Arial" charset="0"/>
                <a:ea typeface="HGP創英角ｺﾞｼｯｸUB" pitchFamily="50" charset="-128"/>
                <a:cs typeface="+mn-cs"/>
              </a:rPr>
              <a:t>Honda U.S. Auto Sales – Honda Division</a:t>
            </a:r>
          </a:p>
        </p:txBody>
      </p:sp>
      <p:sp>
        <p:nvSpPr>
          <p:cNvPr id="156805" name="Text Box 140"/>
          <p:cNvSpPr txBox="1">
            <a:spLocks noChangeArrowheads="1"/>
          </p:cNvSpPr>
          <p:nvPr/>
        </p:nvSpPr>
        <p:spPr bwMode="auto">
          <a:xfrm>
            <a:off x="2058988" y="5638804"/>
            <a:ext cx="2600392" cy="24622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HGSSoeiKakugothicUB" pitchFamily="50" charset="-128"/>
                <a:cs typeface="+mn-cs"/>
              </a:rPr>
              <a:t>* Based on year-over-year sales results.</a:t>
            </a:r>
          </a:p>
        </p:txBody>
      </p:sp>
      <p:sp>
        <p:nvSpPr>
          <p:cNvPr id="35975" name="Rectangle 136"/>
          <p:cNvSpPr>
            <a:spLocks noChangeArrowheads="1"/>
          </p:cNvSpPr>
          <p:nvPr/>
        </p:nvSpPr>
        <p:spPr bwMode="auto">
          <a:xfrm>
            <a:off x="0" y="0"/>
            <a:ext cx="304800" cy="6858000"/>
          </a:xfrm>
          <a:prstGeom prst="rect">
            <a:avLst/>
          </a:prstGeom>
          <a:solidFill>
            <a:schemeClr val="accent6"/>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Text Box 130"/>
          <p:cNvSpPr txBox="1">
            <a:spLocks noChangeArrowheads="1"/>
          </p:cNvSpPr>
          <p:nvPr/>
        </p:nvSpPr>
        <p:spPr bwMode="auto">
          <a:xfrm>
            <a:off x="1895408" y="6629400"/>
            <a:ext cx="2600392" cy="24622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HGSSoeiKakugothicUB" pitchFamily="50" charset="-128"/>
                <a:cs typeface="+mn-cs"/>
              </a:rPr>
              <a:t>* Based on year-over-year sales results.</a:t>
            </a:r>
          </a:p>
        </p:txBody>
      </p:sp>
      <p:graphicFrame>
        <p:nvGraphicFramePr>
          <p:cNvPr id="12" name="Group 138"/>
          <p:cNvGraphicFramePr>
            <a:graphicFrameLocks noGrp="1"/>
          </p:cNvGraphicFramePr>
          <p:nvPr>
            <p:extLst/>
          </p:nvPr>
        </p:nvGraphicFramePr>
        <p:xfrm>
          <a:off x="1097280" y="1463040"/>
          <a:ext cx="10241280" cy="5166360"/>
        </p:xfrm>
        <a:graphic>
          <a:graphicData uri="http://schemas.openxmlformats.org/drawingml/2006/table">
            <a:tbl>
              <a:tblPr/>
              <a:tblGrid>
                <a:gridCol w="731520">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gridCol w="1234440">
                  <a:extLst>
                    <a:ext uri="{9D8B030D-6E8A-4147-A177-3AD203B41FA5}">
                      <a16:colId xmlns:a16="http://schemas.microsoft.com/office/drawing/2014/main" val="20002"/>
                    </a:ext>
                  </a:extLst>
                </a:gridCol>
                <a:gridCol w="1234440">
                  <a:extLst>
                    <a:ext uri="{9D8B030D-6E8A-4147-A177-3AD203B41FA5}">
                      <a16:colId xmlns:a16="http://schemas.microsoft.com/office/drawing/2014/main" val="20003"/>
                    </a:ext>
                  </a:extLst>
                </a:gridCol>
                <a:gridCol w="1234440">
                  <a:extLst>
                    <a:ext uri="{9D8B030D-6E8A-4147-A177-3AD203B41FA5}">
                      <a16:colId xmlns:a16="http://schemas.microsoft.com/office/drawing/2014/main" val="20004"/>
                    </a:ext>
                  </a:extLst>
                </a:gridCol>
                <a:gridCol w="1234440">
                  <a:extLst>
                    <a:ext uri="{9D8B030D-6E8A-4147-A177-3AD203B41FA5}">
                      <a16:colId xmlns:a16="http://schemas.microsoft.com/office/drawing/2014/main" val="20005"/>
                    </a:ext>
                  </a:extLst>
                </a:gridCol>
                <a:gridCol w="1234440">
                  <a:extLst>
                    <a:ext uri="{9D8B030D-6E8A-4147-A177-3AD203B41FA5}">
                      <a16:colId xmlns:a16="http://schemas.microsoft.com/office/drawing/2014/main" val="20006"/>
                    </a:ext>
                  </a:extLst>
                </a:gridCol>
                <a:gridCol w="1234440">
                  <a:extLst>
                    <a:ext uri="{9D8B030D-6E8A-4147-A177-3AD203B41FA5}">
                      <a16:colId xmlns:a16="http://schemas.microsoft.com/office/drawing/2014/main" val="20007"/>
                    </a:ext>
                  </a:extLst>
                </a:gridCol>
              </a:tblGrid>
              <a:tr h="411480">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accent2"/>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000066"/>
                          </a:solidFill>
                          <a:effectLst/>
                          <a:latin typeface="+mn-lt"/>
                          <a:ea typeface="HGSSoeiKakugothicUB" pitchFamily="50" charset="-128"/>
                          <a:cs typeface="+mn-cs"/>
                        </a:rPr>
                        <a:t>April</a:t>
                      </a:r>
                      <a:endParaRPr kumimoji="0" lang="en-US" sz="1400" b="1" i="0" u="none" strike="noStrike" cap="none" normalizeH="0" baseline="30000" dirty="0" smtClean="0">
                        <a:ln>
                          <a:noFill/>
                        </a:ln>
                        <a:solidFill>
                          <a:srgbClr val="000066"/>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YTD</a:t>
                      </a:r>
                    </a:p>
                  </a:txBody>
                  <a:tcPr anchor="ctr"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148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a:noFill/>
                    </a:lnL>
                    <a:lnR>
                      <a:noFill/>
                    </a:lnR>
                    <a:lnT>
                      <a:noFill/>
                    </a:lnT>
                    <a:lnB>
                      <a:noFill/>
                    </a:lnB>
                    <a:lnTlToBr>
                      <a:noFill/>
                    </a:lnTlToBr>
                    <a:lnBlToTr>
                      <a:noFill/>
                    </a:lnBlToTr>
                    <a:no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2020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 Change</a:t>
                      </a:r>
                      <a:r>
                        <a:rPr kumimoji="0" lang="en-US" sz="1400" b="1" i="0" u="none" strike="noStrike" cap="none" normalizeH="0" baseline="30000" dirty="0" smtClean="0">
                          <a:ln>
                            <a:noFill/>
                          </a:ln>
                          <a:solidFill>
                            <a:srgbClr val="000066"/>
                          </a:solidFill>
                          <a:effectLst/>
                          <a:latin typeface="+mj-lt"/>
                          <a:ea typeface="HGSSoeiKakugothicUB" pitchFamily="50" charset="-128"/>
                        </a:rPr>
                        <a:t>*</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2020</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 Change</a:t>
                      </a:r>
                      <a:r>
                        <a:rPr kumimoji="0" lang="en-US" sz="1400" b="1" i="0" u="none" strike="noStrike" cap="none" normalizeH="0" baseline="30000" dirty="0" smtClean="0">
                          <a:ln>
                            <a:noFill/>
                          </a:ln>
                          <a:solidFill>
                            <a:srgbClr val="000066"/>
                          </a:solidFill>
                          <a:effectLst/>
                          <a:latin typeface="+mj-lt"/>
                          <a:ea typeface="HGSSoeiKakugothicUB" pitchFamily="50" charset="-128"/>
                        </a:rPr>
                        <a:t>*</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extLst>
                  <a:ext uri="{0D108BD9-81ED-4DB2-BD59-A6C34878D82A}">
                    <a16:rowId xmlns:a16="http://schemas.microsoft.com/office/drawing/2014/main" val="10001"/>
                  </a:ext>
                </a:extLst>
              </a:tr>
              <a:tr h="41148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rgbClr val="CC0000"/>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C0000"/>
                          </a:solidFill>
                          <a:effectLst/>
                          <a:latin typeface="+mj-lt"/>
                          <a:ea typeface="HGSSoeiKakugothicUB" pitchFamily="50" charset="-128"/>
                        </a:rPr>
                        <a:t>American Honda Total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57,751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125,775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-54.1%</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356,536</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495,562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-28.1%</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1148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30000" dirty="0" smtClean="0">
                        <a:ln>
                          <a:noFill/>
                        </a:ln>
                        <a:solidFill>
                          <a:srgbClr val="CC0000"/>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C0000"/>
                          </a:solidFill>
                          <a:effectLst/>
                          <a:latin typeface="+mj-lt"/>
                          <a:ea typeface="HGSSoeiKakugothicUB" pitchFamily="50" charset="-128"/>
                        </a:rPr>
                        <a:t>Honda Division Total</a:t>
                      </a:r>
                      <a:endParaRPr kumimoji="0" lang="en-US" sz="1400" b="1" i="0" u="none" strike="noStrike" cap="none" normalizeH="0" baseline="30000" dirty="0" smtClean="0">
                        <a:ln>
                          <a:noFill/>
                        </a:ln>
                        <a:solidFill>
                          <a:srgbClr val="CC0000"/>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52,705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114,088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-53.8%</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322,958</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447,490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-27.8%</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20040">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Accord</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8,851</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19,239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-54.0%</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55,976</a:t>
                      </a:r>
                    </a:p>
                  </a:txBody>
                  <a:tcPr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83,650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-33.1%</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Civic</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13,410</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28,436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-52.8%</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77,354</a:t>
                      </a:r>
                    </a:p>
                  </a:txBody>
                  <a:tcPr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106,621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-27.4%</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Clarity</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90</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1,079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-91.7%</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1,345</a:t>
                      </a:r>
                    </a:p>
                  </a:txBody>
                  <a:tcPr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5,047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-73.4%</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Fit</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1,187</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3,247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-63.4%</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8,366</a:t>
                      </a:r>
                    </a:p>
                  </a:txBody>
                  <a:tcPr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9,635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-13.2%</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2004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Insight</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511</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2,028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-74.8%</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4,414</a:t>
                      </a:r>
                    </a:p>
                  </a:txBody>
                  <a:tcPr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7,528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-41.4%</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586003540"/>
                  </a:ext>
                </a:extLst>
              </a:tr>
              <a:tr h="320040">
                <a:tc row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CR-V</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12,201</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28,344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-57.0%</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83,387</a:t>
                      </a:r>
                    </a:p>
                  </a:txBody>
                  <a:tcPr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115,624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-27.9%</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HR-V</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2,906</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7,272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-60.0%</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22,320</a:t>
                      </a:r>
                    </a:p>
                  </a:txBody>
                  <a:tcPr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28,921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-22.8%</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Odyssey</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3,933</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7,482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-47.4%</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20,323</a:t>
                      </a:r>
                    </a:p>
                  </a:txBody>
                  <a:tcPr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28,779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-29.4%</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Passport</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1,594</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2,907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-45.2%</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9,427</a:t>
                      </a:r>
                    </a:p>
                  </a:txBody>
                  <a:tcPr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7,721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006600"/>
                          </a:solidFill>
                          <a:effectLst/>
                          <a:latin typeface="+mn-lt"/>
                          <a:ea typeface="HGSSoeiKakugothicUB" pitchFamily="50" charset="-128"/>
                          <a:cs typeface="+mn-cs"/>
                        </a:rPr>
                        <a:t>+22.1%</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09420538"/>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Pilot</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6,562</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11,399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-42.4%</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30,460</a:t>
                      </a:r>
                    </a:p>
                  </a:txBody>
                  <a:tcPr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44,356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-31.3%</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2004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5603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Ridgeline</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1,460</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2,654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-45.0%</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9,585</a:t>
                      </a:r>
                    </a:p>
                  </a:txBody>
                  <a:tcPr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9,606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-0.2%</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49282063"/>
                  </a:ext>
                </a:extLst>
              </a:tr>
            </a:tbl>
          </a:graphicData>
        </a:graphic>
      </p:graphicFrame>
      <p:sp>
        <p:nvSpPr>
          <p:cNvPr id="10" name="Text Box 137"/>
          <p:cNvSpPr txBox="1">
            <a:spLocks noChangeArrowheads="1"/>
          </p:cNvSpPr>
          <p:nvPr/>
        </p:nvSpPr>
        <p:spPr bwMode="auto">
          <a:xfrm rot="10800000">
            <a:off x="1255787" y="4920741"/>
            <a:ext cx="400110" cy="1556259"/>
          </a:xfrm>
          <a:prstGeom prst="rect">
            <a:avLst/>
          </a:prstGeom>
          <a:noFill/>
          <a:ln w="9525">
            <a:noFill/>
            <a:miter lim="800000"/>
            <a:headEnd/>
            <a:tailEnd/>
          </a:ln>
        </p:spPr>
        <p:txBody>
          <a:bodyPr vert="eaVert" wrap="squar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Arial" charset="0"/>
                <a:ea typeface="HGPSoeiKakupoptai" pitchFamily="50" charset="-128"/>
                <a:cs typeface="+mn-cs"/>
              </a:rPr>
              <a:t>Light Trucks </a:t>
            </a:r>
            <a:endPar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endParaRPr>
          </a:p>
        </p:txBody>
      </p:sp>
      <p:sp>
        <p:nvSpPr>
          <p:cNvPr id="11" name="Text Box 138"/>
          <p:cNvSpPr txBox="1">
            <a:spLocks noChangeArrowheads="1"/>
          </p:cNvSpPr>
          <p:nvPr/>
        </p:nvSpPr>
        <p:spPr bwMode="auto">
          <a:xfrm rot="10800000">
            <a:off x="1255787" y="3425952"/>
            <a:ext cx="400110" cy="1066800"/>
          </a:xfrm>
          <a:prstGeom prst="rect">
            <a:avLst/>
          </a:prstGeom>
          <a:noFill/>
          <a:ln w="9525">
            <a:noFill/>
            <a:miter lim="800000"/>
            <a:headEnd/>
            <a:tailEnd/>
          </a:ln>
        </p:spPr>
        <p:txBody>
          <a:bodyPr vert="eaVert"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t>Cars</a:t>
            </a:r>
          </a:p>
        </p:txBody>
      </p:sp>
    </p:spTree>
    <p:extLst>
      <p:ext uri="{BB962C8B-B14F-4D97-AF65-F5344CB8AC3E}">
        <p14:creationId xmlns:p14="http://schemas.microsoft.com/office/powerpoint/2010/main" val="667478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126"/>
          <p:cNvSpPr>
            <a:spLocks noChangeArrowheads="1"/>
          </p:cNvSpPr>
          <p:nvPr/>
        </p:nvSpPr>
        <p:spPr bwMode="auto">
          <a:xfrm>
            <a:off x="304800" y="0"/>
            <a:ext cx="11887200" cy="1295400"/>
          </a:xfrm>
          <a:prstGeom prst="rect">
            <a:avLst/>
          </a:prstGeom>
          <a:solidFill>
            <a:schemeClr val="accent6"/>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36867" name="Rectangle 127"/>
          <p:cNvSpPr>
            <a:spLocks noChangeArrowheads="1"/>
          </p:cNvSpPr>
          <p:nvPr/>
        </p:nvSpPr>
        <p:spPr bwMode="auto">
          <a:xfrm>
            <a:off x="0" y="0"/>
            <a:ext cx="304800" cy="6858000"/>
          </a:xfrm>
          <a:prstGeom prst="rect">
            <a:avLst/>
          </a:prstGeom>
          <a:solidFill>
            <a:schemeClr val="accent6"/>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83971" name="Text Box 3"/>
          <p:cNvSpPr txBox="1">
            <a:spLocks noChangeArrowheads="1"/>
          </p:cNvSpPr>
          <p:nvPr/>
        </p:nvSpPr>
        <p:spPr bwMode="auto">
          <a:xfrm>
            <a:off x="0" y="324535"/>
            <a:ext cx="12192000"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Arial" charset="0"/>
                <a:ea typeface="HGP創英角ｺﾞｼｯｸUB" pitchFamily="50" charset="-128"/>
                <a:cs typeface="+mn-cs"/>
              </a:rPr>
              <a:t>     American </a:t>
            </a:r>
            <a:r>
              <a:rPr kumimoji="0" lang="en-US" sz="3600" b="0" i="0" u="none" strike="noStrike" kern="1200" cap="none" spc="0" normalizeH="0" baseline="0" noProof="0" dirty="0">
                <a:ln>
                  <a:noFill/>
                </a:ln>
                <a:solidFill>
                  <a:prstClr val="white"/>
                </a:solidFill>
                <a:effectLst/>
                <a:uLnTx/>
                <a:uFillTx/>
                <a:latin typeface="Arial" charset="0"/>
                <a:ea typeface="HGP創英角ｺﾞｼｯｸUB" pitchFamily="50" charset="-128"/>
                <a:cs typeface="+mn-cs"/>
              </a:rPr>
              <a:t>Honda U.S. Auto Sales – Acura Division</a:t>
            </a:r>
          </a:p>
        </p:txBody>
      </p:sp>
      <p:sp>
        <p:nvSpPr>
          <p:cNvPr id="10" name="Text Box 130"/>
          <p:cNvSpPr txBox="1">
            <a:spLocks noChangeArrowheads="1"/>
          </p:cNvSpPr>
          <p:nvPr/>
        </p:nvSpPr>
        <p:spPr bwMode="auto">
          <a:xfrm>
            <a:off x="1895408" y="5029200"/>
            <a:ext cx="2600392" cy="24622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HGSSoeiKakugothicUB" pitchFamily="50" charset="-128"/>
                <a:cs typeface="+mn-cs"/>
              </a:rPr>
              <a:t>* Based on year-over-year sales results.</a:t>
            </a:r>
          </a:p>
        </p:txBody>
      </p:sp>
      <p:graphicFrame>
        <p:nvGraphicFramePr>
          <p:cNvPr id="13" name="Group 125"/>
          <p:cNvGraphicFramePr>
            <a:graphicFrameLocks noGrp="1"/>
          </p:cNvGraphicFramePr>
          <p:nvPr>
            <p:extLst/>
          </p:nvPr>
        </p:nvGraphicFramePr>
        <p:xfrm>
          <a:off x="1097280" y="1463040"/>
          <a:ext cx="10241280" cy="3566160"/>
        </p:xfrm>
        <a:graphic>
          <a:graphicData uri="http://schemas.openxmlformats.org/drawingml/2006/table">
            <a:tbl>
              <a:tblPr/>
              <a:tblGrid>
                <a:gridCol w="731520">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gridCol w="1234440">
                  <a:extLst>
                    <a:ext uri="{9D8B030D-6E8A-4147-A177-3AD203B41FA5}">
                      <a16:colId xmlns:a16="http://schemas.microsoft.com/office/drawing/2014/main" val="20002"/>
                    </a:ext>
                  </a:extLst>
                </a:gridCol>
                <a:gridCol w="1234440">
                  <a:extLst>
                    <a:ext uri="{9D8B030D-6E8A-4147-A177-3AD203B41FA5}">
                      <a16:colId xmlns:a16="http://schemas.microsoft.com/office/drawing/2014/main" val="20003"/>
                    </a:ext>
                  </a:extLst>
                </a:gridCol>
                <a:gridCol w="1234440">
                  <a:extLst>
                    <a:ext uri="{9D8B030D-6E8A-4147-A177-3AD203B41FA5}">
                      <a16:colId xmlns:a16="http://schemas.microsoft.com/office/drawing/2014/main" val="20004"/>
                    </a:ext>
                  </a:extLst>
                </a:gridCol>
                <a:gridCol w="1234440">
                  <a:extLst>
                    <a:ext uri="{9D8B030D-6E8A-4147-A177-3AD203B41FA5}">
                      <a16:colId xmlns:a16="http://schemas.microsoft.com/office/drawing/2014/main" val="20005"/>
                    </a:ext>
                  </a:extLst>
                </a:gridCol>
                <a:gridCol w="1234440">
                  <a:extLst>
                    <a:ext uri="{9D8B030D-6E8A-4147-A177-3AD203B41FA5}">
                      <a16:colId xmlns:a16="http://schemas.microsoft.com/office/drawing/2014/main" val="20006"/>
                    </a:ext>
                  </a:extLst>
                </a:gridCol>
                <a:gridCol w="1234440">
                  <a:extLst>
                    <a:ext uri="{9D8B030D-6E8A-4147-A177-3AD203B41FA5}">
                      <a16:colId xmlns:a16="http://schemas.microsoft.com/office/drawing/2014/main" val="20007"/>
                    </a:ext>
                  </a:extLst>
                </a:gridCol>
              </a:tblGrid>
              <a:tr h="41148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accent2"/>
                        </a:solidFill>
                        <a:effectLst/>
                        <a:latin typeface="+mj-lt"/>
                        <a:ea typeface="HGSSoeiKakugothicUB" pitchFamily="50" charset="-128"/>
                      </a:endParaRPr>
                    </a:p>
                  </a:txBody>
                  <a:tcPr anchor="ctr" horzOverflow="overflow">
                    <a:lnL>
                      <a:noFill/>
                    </a:lnL>
                    <a:lnR>
                      <a:noFill/>
                    </a:lnR>
                    <a:lnT>
                      <a:noFill/>
                    </a:lnT>
                    <a:lnB>
                      <a:noFill/>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accent2"/>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April</a:t>
                      </a:r>
                      <a:endParaRPr kumimoji="0" lang="en-US" sz="1400" b="1" i="0" u="none" strike="noStrike" cap="none" normalizeH="0" baseline="30000" dirty="0" smtClean="0">
                        <a:ln>
                          <a:noFill/>
                        </a:ln>
                        <a:solidFill>
                          <a:srgbClr val="000066"/>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YTD</a:t>
                      </a:r>
                    </a:p>
                  </a:txBody>
                  <a:tcPr anchor="ctr"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1480">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2020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 Change</a:t>
                      </a:r>
                      <a:r>
                        <a:rPr kumimoji="0" lang="en-US" sz="1400" b="1" i="0" u="none" strike="noStrike" cap="none" normalizeH="0" baseline="30000" dirty="0" smtClean="0">
                          <a:ln>
                            <a:noFill/>
                          </a:ln>
                          <a:solidFill>
                            <a:srgbClr val="000066"/>
                          </a:solidFill>
                          <a:effectLst/>
                          <a:latin typeface="+mj-lt"/>
                          <a:ea typeface="HGSSoeiKakugothicUB" pitchFamily="50" charset="-128"/>
                        </a:rPr>
                        <a:t>*</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2020</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 Change</a:t>
                      </a:r>
                      <a:r>
                        <a:rPr kumimoji="0" lang="en-US" sz="1400" b="1" i="0" u="none" strike="noStrike" cap="none" normalizeH="0" baseline="30000" dirty="0" smtClean="0">
                          <a:ln>
                            <a:noFill/>
                          </a:ln>
                          <a:solidFill>
                            <a:srgbClr val="000066"/>
                          </a:solidFill>
                          <a:effectLst/>
                          <a:latin typeface="+mj-lt"/>
                          <a:ea typeface="HGSSoeiKakugothicUB" pitchFamily="50" charset="-128"/>
                        </a:rPr>
                        <a:t>*</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extLst>
                  <a:ext uri="{0D108BD9-81ED-4DB2-BD59-A6C34878D82A}">
                    <a16:rowId xmlns:a16="http://schemas.microsoft.com/office/drawing/2014/main" val="10001"/>
                  </a:ext>
                </a:extLst>
              </a:tr>
              <a:tr h="4114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CC0000"/>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C0000"/>
                          </a:solidFill>
                          <a:effectLst/>
                          <a:latin typeface="+mj-lt"/>
                          <a:ea typeface="HGSSoeiKakugothicUB" pitchFamily="50" charset="-128"/>
                        </a:rPr>
                        <a:t>American Honda Total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57,751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125,775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-54.1%</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356,536</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495,562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-28.1%</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114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CC0000"/>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C0000"/>
                          </a:solidFill>
                          <a:effectLst/>
                          <a:latin typeface="+mj-lt"/>
                          <a:ea typeface="HGSSoeiKakugothicUB" pitchFamily="50" charset="-128"/>
                        </a:rPr>
                        <a:t>Acura Division Total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5,046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11,687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-56.8%</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33,578</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48,072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-30.2%</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20040">
                <a:tc row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ILX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506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mn-lt"/>
                          <a:ea typeface="HGSSoeiKakugothicUB" pitchFamily="50" charset="-128"/>
                          <a:cs typeface="+mn-cs"/>
                        </a:rPr>
                        <a:t>1,152</a:t>
                      </a: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-56.1%</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3,247</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mn-lt"/>
                          <a:ea typeface="HGSSoeiKakugothicUB" pitchFamily="50" charset="-128"/>
                          <a:cs typeface="+mn-cs"/>
                        </a:rPr>
                        <a:t>4,293</a:t>
                      </a: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-24.4%</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NSX</a:t>
                      </a:r>
                    </a:p>
                  </a:txBody>
                  <a:tcPr marL="1828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-78.3%</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39</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102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-61.8%</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86798716"/>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RLX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151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-82.8%</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205</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532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-61.5%</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2004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TLX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1,024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2,096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-51.1%</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6,508</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9,125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-28.7%</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2004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vert="eaVert"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MDX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1,725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3,339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-48.3%</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10,666</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14,122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-24.5%</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RDX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1,760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4,926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-64.3%</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12,913</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19,898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-35.1%</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11" name="Text Box 137"/>
          <p:cNvSpPr txBox="1">
            <a:spLocks noChangeArrowheads="1"/>
          </p:cNvSpPr>
          <p:nvPr/>
        </p:nvSpPr>
        <p:spPr bwMode="auto">
          <a:xfrm rot="10800000">
            <a:off x="1143000" y="4375299"/>
            <a:ext cx="615553" cy="685801"/>
          </a:xfrm>
          <a:prstGeom prst="rect">
            <a:avLst/>
          </a:prstGeom>
          <a:noFill/>
          <a:ln w="9525">
            <a:noFill/>
            <a:miter lim="800000"/>
            <a:headEnd/>
            <a:tailEnd/>
          </a:ln>
        </p:spPr>
        <p:txBody>
          <a:bodyPr vert="eaVert" wrap="squar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Arial" charset="0"/>
                <a:ea typeface="HGPSoeiKakupoptai" pitchFamily="50" charset="-128"/>
                <a:cs typeface="+mn-cs"/>
              </a:rPr>
              <a:t>Light  </a:t>
            </a:r>
            <a:r>
              <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t>T</a:t>
            </a:r>
            <a:r>
              <a:rPr kumimoji="0" lang="en-US" sz="1400" b="1" i="0" u="none" strike="noStrike" kern="1200" cap="none" spc="0" normalizeH="0" baseline="0" noProof="0" dirty="0" smtClean="0">
                <a:ln>
                  <a:noFill/>
                </a:ln>
                <a:solidFill>
                  <a:srgbClr val="FFFFFF"/>
                </a:solidFill>
                <a:effectLst/>
                <a:uLnTx/>
                <a:uFillTx/>
                <a:latin typeface="Arial" charset="0"/>
                <a:ea typeface="HGPSoeiKakupoptai" pitchFamily="50" charset="-128"/>
                <a:cs typeface="+mn-cs"/>
              </a:rPr>
              <a:t>rucks </a:t>
            </a:r>
            <a:endPar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endParaRPr>
          </a:p>
        </p:txBody>
      </p:sp>
      <p:sp>
        <p:nvSpPr>
          <p:cNvPr id="12" name="Text Box 138"/>
          <p:cNvSpPr txBox="1">
            <a:spLocks noChangeArrowheads="1"/>
          </p:cNvSpPr>
          <p:nvPr/>
        </p:nvSpPr>
        <p:spPr bwMode="auto">
          <a:xfrm rot="10800000">
            <a:off x="1250722" y="3230880"/>
            <a:ext cx="400110" cy="1066800"/>
          </a:xfrm>
          <a:prstGeom prst="rect">
            <a:avLst/>
          </a:prstGeom>
          <a:noFill/>
          <a:ln w="9525">
            <a:noFill/>
            <a:miter lim="800000"/>
            <a:headEnd/>
            <a:tailEnd/>
          </a:ln>
        </p:spPr>
        <p:txBody>
          <a:bodyPr vert="eaVert"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t>Cars</a:t>
            </a:r>
          </a:p>
        </p:txBody>
      </p:sp>
    </p:spTree>
    <p:extLst>
      <p:ext uri="{BB962C8B-B14F-4D97-AF65-F5344CB8AC3E}">
        <p14:creationId xmlns:p14="http://schemas.microsoft.com/office/powerpoint/2010/main" val="1636148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nvPr>
        </p:nvGraphicFramePr>
        <p:xfrm>
          <a:off x="1330656" y="1524000"/>
          <a:ext cx="9120188" cy="4635500"/>
        </p:xfrm>
        <a:graphic>
          <a:graphicData uri="http://schemas.openxmlformats.org/presentationml/2006/ole">
            <mc:AlternateContent xmlns:mc="http://schemas.openxmlformats.org/markup-compatibility/2006">
              <mc:Choice xmlns:v="urn:schemas-microsoft-com:vml" Requires="v">
                <p:oleObj spid="_x0000_s652313" name="Worksheet" r:id="rId4" imgW="7010441" imgH="3924415" progId="Excel.Sheet.8">
                  <p:embed/>
                </p:oleObj>
              </mc:Choice>
              <mc:Fallback>
                <p:oleObj name="Worksheet" r:id="rId4" imgW="7010441" imgH="3924415" progId="Excel.Sheet.8">
                  <p:embed/>
                  <p:pic>
                    <p:nvPicPr>
                      <p:cNvPr id="11" name="Object 2"/>
                      <p:cNvPicPr>
                        <a:picLocks noChangeAspect="1" noChangeArrowheads="1"/>
                      </p:cNvPicPr>
                      <p:nvPr/>
                    </p:nvPicPr>
                    <p:blipFill>
                      <a:blip r:embed="rId5"/>
                      <a:srcRect/>
                      <a:stretch>
                        <a:fillRect/>
                      </a:stretch>
                    </p:blipFill>
                    <p:spPr bwMode="auto">
                      <a:xfrm>
                        <a:off x="1330656" y="1524000"/>
                        <a:ext cx="9120188" cy="4635500"/>
                      </a:xfrm>
                      <a:prstGeom prst="rect">
                        <a:avLst/>
                      </a:prstGeom>
                      <a:solidFill>
                        <a:srgbClr val="000000">
                          <a:alpha val="0"/>
                        </a:srgbClr>
                      </a:solidFill>
                      <a:extLst/>
                    </p:spPr>
                  </p:pic>
                </p:oleObj>
              </mc:Fallback>
            </mc:AlternateContent>
          </a:graphicData>
        </a:graphic>
      </p:graphicFrame>
      <p:sp>
        <p:nvSpPr>
          <p:cNvPr id="86019" name="Rectangle 11"/>
          <p:cNvSpPr>
            <a:spLocks noChangeArrowheads="1"/>
          </p:cNvSpPr>
          <p:nvPr/>
        </p:nvSpPr>
        <p:spPr bwMode="auto">
          <a:xfrm>
            <a:off x="304800" y="0"/>
            <a:ext cx="11887200" cy="1295400"/>
          </a:xfrm>
          <a:prstGeom prst="rect">
            <a:avLst/>
          </a:prstGeom>
          <a:solidFill>
            <a:schemeClr val="accent6"/>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86023" name="Text Box 6"/>
          <p:cNvSpPr txBox="1">
            <a:spLocks noChangeArrowheads="1"/>
          </p:cNvSpPr>
          <p:nvPr/>
        </p:nvSpPr>
        <p:spPr bwMode="auto">
          <a:xfrm>
            <a:off x="0" y="324535"/>
            <a:ext cx="12192000"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Arial"/>
                <a:ea typeface="HGP創英角ｺﾞｼｯｸUB" pitchFamily="50" charset="-128"/>
                <a:cs typeface="+mn-cs"/>
              </a:rPr>
              <a:t>     American </a:t>
            </a:r>
            <a:r>
              <a:rPr kumimoji="0" lang="en-US" sz="3600" b="0" i="0" u="none" strike="noStrike" kern="1200" cap="none" spc="0" normalizeH="0" baseline="0" noProof="0" dirty="0">
                <a:ln>
                  <a:noFill/>
                </a:ln>
                <a:solidFill>
                  <a:prstClr val="white"/>
                </a:solidFill>
                <a:effectLst/>
                <a:uLnTx/>
                <a:uFillTx/>
                <a:latin typeface="Arial"/>
                <a:ea typeface="HGP創英角ｺﾞｼｯｸUB" pitchFamily="50" charset="-128"/>
                <a:cs typeface="+mn-cs"/>
              </a:rPr>
              <a:t>Honda Monthly Sales Totals</a:t>
            </a:r>
          </a:p>
        </p:txBody>
      </p:sp>
      <p:sp>
        <p:nvSpPr>
          <p:cNvPr id="3080" name="Rectangle 12"/>
          <p:cNvSpPr>
            <a:spLocks noChangeArrowheads="1"/>
          </p:cNvSpPr>
          <p:nvPr/>
        </p:nvSpPr>
        <p:spPr bwMode="auto">
          <a:xfrm>
            <a:off x="0" y="0"/>
            <a:ext cx="304800" cy="6858000"/>
          </a:xfrm>
          <a:prstGeom prst="rect">
            <a:avLst/>
          </a:prstGeom>
          <a:solidFill>
            <a:schemeClr val="accent6"/>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p:txBody>
      </p:sp>
      <p:sp>
        <p:nvSpPr>
          <p:cNvPr id="16" name="Rectangle 3"/>
          <p:cNvSpPr>
            <a:spLocks noChangeArrowheads="1"/>
          </p:cNvSpPr>
          <p:nvPr/>
        </p:nvSpPr>
        <p:spPr bwMode="auto">
          <a:xfrm>
            <a:off x="10591800" y="3581400"/>
            <a:ext cx="609600" cy="304800"/>
          </a:xfrm>
          <a:prstGeom prst="rect">
            <a:avLst/>
          </a:prstGeom>
          <a:solidFill>
            <a:srgbClr val="008000">
              <a:alpha val="83920"/>
            </a:srgbClr>
          </a:solidFill>
          <a:ln w="9525">
            <a:noFill/>
            <a:miter lim="800000"/>
            <a:headEnd/>
            <a:tailEnd/>
          </a:ln>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Arial"/>
                <a:ea typeface="HGP創英角ｺﾞｼｯｸUB" pitchFamily="50" charset="-128"/>
                <a:cs typeface="+mn-cs"/>
              </a:rPr>
              <a:t>2018</a:t>
            </a:r>
            <a:endParaRPr kumimoji="0" lang="en-US" sz="1400" b="0" i="0" u="none" strike="noStrike" kern="1200" cap="none" spc="0" normalizeH="0" baseline="0" noProof="0" dirty="0">
              <a:ln>
                <a:noFill/>
              </a:ln>
              <a:solidFill>
                <a:prstClr val="white"/>
              </a:solidFill>
              <a:effectLst/>
              <a:uLnTx/>
              <a:uFillTx/>
              <a:latin typeface="Arial"/>
              <a:ea typeface="HGP創英角ｺﾞｼｯｸUB" pitchFamily="50" charset="-128"/>
              <a:cs typeface="+mn-cs"/>
            </a:endParaRPr>
          </a:p>
        </p:txBody>
      </p:sp>
      <p:sp>
        <p:nvSpPr>
          <p:cNvPr id="17" name="Rectangle 4"/>
          <p:cNvSpPr>
            <a:spLocks noChangeArrowheads="1"/>
          </p:cNvSpPr>
          <p:nvPr/>
        </p:nvSpPr>
        <p:spPr bwMode="auto">
          <a:xfrm>
            <a:off x="10591800" y="2438400"/>
            <a:ext cx="609600" cy="304800"/>
          </a:xfrm>
          <a:prstGeom prst="rect">
            <a:avLst/>
          </a:prstGeom>
          <a:solidFill>
            <a:srgbClr val="FF0000">
              <a:alpha val="84000"/>
            </a:srgbClr>
          </a:solidFill>
          <a:ln w="9525">
            <a:noFill/>
            <a:miter lim="800000"/>
            <a:headEnd/>
            <a:tailEnd/>
          </a:ln>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Arial"/>
                <a:ea typeface="HGP創英角ｺﾞｼｯｸUB" pitchFamily="50" charset="-128"/>
                <a:cs typeface="+mn-cs"/>
              </a:rPr>
              <a:t>2020</a:t>
            </a:r>
            <a:endParaRPr kumimoji="0" lang="en-US" sz="1400" b="0" i="0" u="none" strike="noStrike" kern="1200" cap="none" spc="0" normalizeH="0" baseline="0" noProof="0" dirty="0">
              <a:ln>
                <a:noFill/>
              </a:ln>
              <a:solidFill>
                <a:prstClr val="white"/>
              </a:solidFill>
              <a:effectLst/>
              <a:uLnTx/>
              <a:uFillTx/>
              <a:latin typeface="Arial"/>
              <a:ea typeface="HGP創英角ｺﾞｼｯｸUB" pitchFamily="50" charset="-128"/>
              <a:cs typeface="+mn-cs"/>
            </a:endParaRPr>
          </a:p>
        </p:txBody>
      </p:sp>
      <p:sp>
        <p:nvSpPr>
          <p:cNvPr id="18" name="Rectangle 5"/>
          <p:cNvSpPr>
            <a:spLocks noChangeArrowheads="1"/>
          </p:cNvSpPr>
          <p:nvPr/>
        </p:nvSpPr>
        <p:spPr bwMode="auto">
          <a:xfrm>
            <a:off x="10591800" y="3009900"/>
            <a:ext cx="609600" cy="304800"/>
          </a:xfrm>
          <a:prstGeom prst="rect">
            <a:avLst/>
          </a:prstGeom>
          <a:solidFill>
            <a:srgbClr val="000066">
              <a:alpha val="84000"/>
            </a:srgbClr>
          </a:solidFill>
          <a:ln w="9525">
            <a:noFill/>
            <a:miter lim="800000"/>
            <a:headEnd/>
            <a:tailEnd/>
          </a:ln>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Arial"/>
                <a:ea typeface="HGP創英角ｺﾞｼｯｸUB" pitchFamily="50" charset="-128"/>
                <a:cs typeface="+mn-cs"/>
              </a:rPr>
              <a:t>2019</a:t>
            </a:r>
            <a:endParaRPr kumimoji="0" lang="en-US" sz="1400" b="0" i="0" u="none" strike="noStrike" kern="1200" cap="none" spc="0" normalizeH="0" baseline="0" noProof="0" dirty="0">
              <a:ln>
                <a:noFill/>
              </a:ln>
              <a:solidFill>
                <a:prstClr val="white"/>
              </a:solidFill>
              <a:effectLst/>
              <a:uLnTx/>
              <a:uFillTx/>
              <a:latin typeface="Arial"/>
              <a:ea typeface="HGP創英角ｺﾞｼｯｸUB" pitchFamily="50" charset="-128"/>
              <a:cs typeface="+mn-cs"/>
            </a:endParaRPr>
          </a:p>
        </p:txBody>
      </p:sp>
      <p:sp>
        <p:nvSpPr>
          <p:cNvPr id="20" name="Rectangle 19"/>
          <p:cNvSpPr>
            <a:spLocks noChangeArrowheads="1"/>
          </p:cNvSpPr>
          <p:nvPr/>
        </p:nvSpPr>
        <p:spPr bwMode="auto">
          <a:xfrm>
            <a:off x="4179888" y="6172200"/>
            <a:ext cx="3832225" cy="533400"/>
          </a:xfrm>
          <a:prstGeom prst="rect">
            <a:avLst/>
          </a:prstGeom>
          <a:solidFill>
            <a:schemeClr val="tx1">
              <a:lumMod val="65000"/>
              <a:lumOff val="35000"/>
            </a:schemeClr>
          </a:solidFill>
          <a:ln w="9525">
            <a:solidFill>
              <a:schemeClr val="tx1">
                <a:lumMod val="50000"/>
                <a:lumOff val="50000"/>
              </a:schemeClr>
            </a:solidFill>
            <a:miter lim="800000"/>
            <a:headEnd/>
            <a:tailEnd/>
          </a:ln>
        </p:spPr>
        <p:txBody>
          <a:bodyPr wrap="none"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Arial"/>
                <a:ea typeface="HGP創英角ｺﾞｼｯｸUB" pitchFamily="50" charset="-128"/>
                <a:cs typeface="+mn-cs"/>
              </a:rPr>
              <a:t>April 2020 Sales – </a:t>
            </a:r>
            <a:r>
              <a:rPr kumimoji="0" lang="en-US" sz="1800" b="0" i="0" u="none" strike="noStrike" kern="1200" cap="none" spc="0" normalizeH="0" baseline="0" noProof="0" dirty="0" smtClean="0">
                <a:ln>
                  <a:noFill/>
                </a:ln>
                <a:solidFill>
                  <a:prstClr val="white"/>
                </a:solidFill>
                <a:effectLst/>
                <a:uLnTx/>
                <a:uFillTx/>
                <a:latin typeface="Arial"/>
                <a:ea typeface="+mn-ea"/>
                <a:cs typeface="+mn-cs"/>
              </a:rPr>
              <a:t>57,751</a:t>
            </a:r>
            <a:endParaRPr kumimoji="0" lang="en-US" sz="1800" b="0" i="0" u="none" strike="noStrike" kern="1200" cap="none" spc="0" normalizeH="0" baseline="30000" noProof="0" dirty="0">
              <a:ln>
                <a:noFill/>
              </a:ln>
              <a:solidFill>
                <a:prstClr val="white"/>
              </a:solidFill>
              <a:effectLst/>
              <a:uLnTx/>
              <a:uFillTx/>
              <a:latin typeface="Arial"/>
              <a:ea typeface="HGP創英角ｺﾞｼｯｸUB" pitchFamily="50" charset="-128"/>
              <a:cs typeface="+mn-cs"/>
            </a:endParaRPr>
          </a:p>
        </p:txBody>
      </p:sp>
      <p:sp>
        <p:nvSpPr>
          <p:cNvPr id="21" name="Rectangle 20"/>
          <p:cNvSpPr/>
          <p:nvPr/>
        </p:nvSpPr>
        <p:spPr>
          <a:xfrm>
            <a:off x="4204648" y="1685551"/>
            <a:ext cx="609600" cy="4240959"/>
          </a:xfrm>
          <a:prstGeom prst="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384282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11"/>
          <p:cNvSpPr>
            <a:spLocks noChangeArrowheads="1"/>
          </p:cNvSpPr>
          <p:nvPr/>
        </p:nvSpPr>
        <p:spPr bwMode="auto">
          <a:xfrm>
            <a:off x="304800" y="0"/>
            <a:ext cx="11887200" cy="1295400"/>
          </a:xfrm>
          <a:prstGeom prst="rect">
            <a:avLst/>
          </a:prstGeom>
          <a:solidFill>
            <a:srgbClr val="DF5327"/>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a:ea typeface="+mn-ea"/>
              <a:cs typeface="+mn-cs"/>
            </a:endParaRPr>
          </a:p>
        </p:txBody>
      </p:sp>
      <p:sp>
        <p:nvSpPr>
          <p:cNvPr id="86023" name="Text Box 6"/>
          <p:cNvSpPr txBox="1">
            <a:spLocks noChangeArrowheads="1"/>
          </p:cNvSpPr>
          <p:nvPr/>
        </p:nvSpPr>
        <p:spPr bwMode="auto">
          <a:xfrm>
            <a:off x="0" y="324535"/>
            <a:ext cx="12192000"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Arial"/>
                <a:ea typeface="HGP創英角ｺﾞｼｯｸUB" pitchFamily="50" charset="-128"/>
                <a:cs typeface="+mn-cs"/>
              </a:rPr>
              <a:t> </a:t>
            </a:r>
            <a:r>
              <a:rPr kumimoji="0" lang="en-US" sz="3600" b="0" i="0" u="none" strike="noStrike" kern="1200" cap="none" spc="0" normalizeH="0" baseline="0" noProof="0" dirty="0">
                <a:ln>
                  <a:noFill/>
                </a:ln>
                <a:solidFill>
                  <a:schemeClr val="bg1"/>
                </a:solidFill>
                <a:effectLst/>
                <a:uLnTx/>
                <a:uFillTx/>
                <a:latin typeface="Arial"/>
                <a:ea typeface="HGP創英角ｺﾞｼｯｸUB" pitchFamily="50" charset="-128"/>
                <a:cs typeface="+mn-cs"/>
              </a:rPr>
              <a:t>    American Honda Auto Incentives </a:t>
            </a:r>
          </a:p>
        </p:txBody>
      </p:sp>
      <p:sp>
        <p:nvSpPr>
          <p:cNvPr id="3080" name="Rectangle 12"/>
          <p:cNvSpPr>
            <a:spLocks noChangeArrowheads="1"/>
          </p:cNvSpPr>
          <p:nvPr/>
        </p:nvSpPr>
        <p:spPr bwMode="auto">
          <a:xfrm>
            <a:off x="0" y="0"/>
            <a:ext cx="304800" cy="6858000"/>
          </a:xfrm>
          <a:prstGeom prst="rect">
            <a:avLst/>
          </a:prstGeom>
          <a:solidFill>
            <a:srgbClr val="DF5327"/>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a:ea typeface="+mn-ea"/>
              <a:cs typeface="+mn-cs"/>
            </a:endParaRPr>
          </a:p>
        </p:txBody>
      </p:sp>
      <p:sp>
        <p:nvSpPr>
          <p:cNvPr id="14" name="Rectangle 13"/>
          <p:cNvSpPr>
            <a:spLocks noChangeArrowheads="1"/>
          </p:cNvSpPr>
          <p:nvPr/>
        </p:nvSpPr>
        <p:spPr bwMode="auto">
          <a:xfrm>
            <a:off x="3413645" y="6096000"/>
            <a:ext cx="5715001" cy="645777"/>
          </a:xfrm>
          <a:prstGeom prst="rect">
            <a:avLst/>
          </a:prstGeom>
          <a:solidFill>
            <a:schemeClr val="tx1">
              <a:lumMod val="50000"/>
              <a:lumOff val="50000"/>
            </a:schemeClr>
          </a:solidFill>
          <a:ln w="9525">
            <a:solidFill>
              <a:schemeClr val="tx1">
                <a:lumMod val="50000"/>
                <a:lumOff val="50000"/>
              </a:schemeClr>
            </a:solidFill>
            <a:miter lim="800000"/>
            <a:headEnd/>
            <a:tailEnd/>
          </a:ln>
        </p:spPr>
        <p:txBody>
          <a:bodyPr wrap="square"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Arial"/>
                <a:ea typeface="HGP創英角ｺﾞｼｯｸUB" pitchFamily="50" charset="-128"/>
                <a:cs typeface="+mn-cs"/>
              </a:rPr>
              <a:t>American Honda incentives </a:t>
            </a:r>
            <a:r>
              <a:rPr lang="en-US" b="0" dirty="0" smtClean="0">
                <a:solidFill>
                  <a:prstClr val="white"/>
                </a:solidFill>
                <a:latin typeface="Arial"/>
                <a:ea typeface="HGP創英角ｺﾞｼｯｸUB" pitchFamily="50" charset="-128"/>
              </a:rPr>
              <a:t>in</a:t>
            </a:r>
            <a:r>
              <a:rPr kumimoji="0" lang="en-US" sz="1800" b="0" i="0" u="none" strike="noStrike" kern="1200" cap="none" spc="0" normalizeH="0" baseline="0" noProof="0" dirty="0" smtClean="0">
                <a:ln>
                  <a:noFill/>
                </a:ln>
                <a:solidFill>
                  <a:prstClr val="white"/>
                </a:solidFill>
                <a:effectLst/>
                <a:uLnTx/>
                <a:uFillTx/>
                <a:latin typeface="Arial"/>
                <a:ea typeface="HGP創英角ｺﾞｼｯｸUB" pitchFamily="50" charset="-128"/>
                <a:cs typeface="+mn-cs"/>
              </a:rPr>
              <a:t>creased</a:t>
            </a:r>
            <a:r>
              <a:rPr kumimoji="0" lang="en-US" sz="1800" b="0" i="0" u="none" strike="noStrike" kern="1200" cap="none" spc="0" normalizeH="0" noProof="0" dirty="0" smtClean="0">
                <a:ln>
                  <a:noFill/>
                </a:ln>
                <a:solidFill>
                  <a:prstClr val="white"/>
                </a:solidFill>
                <a:effectLst/>
                <a:uLnTx/>
                <a:uFillTx/>
                <a:latin typeface="Arial"/>
                <a:ea typeface="HGP創英角ｺﾞｼｯｸUB" pitchFamily="50" charset="-128"/>
                <a:cs typeface="+mn-cs"/>
              </a:rPr>
              <a:t> </a:t>
            </a:r>
            <a:r>
              <a:rPr lang="en-US" b="0" noProof="0" dirty="0" smtClean="0">
                <a:solidFill>
                  <a:prstClr val="white"/>
                </a:solidFill>
                <a:latin typeface="Arial"/>
                <a:ea typeface="HGP創英角ｺﾞｼｯｸUB" pitchFamily="50" charset="-128"/>
              </a:rPr>
              <a:t>4.1</a:t>
            </a:r>
            <a:r>
              <a:rPr kumimoji="0" lang="en-US" sz="1800" b="0" i="0" u="none" strike="noStrike" kern="1200" cap="none" spc="0" normalizeH="0" noProof="0" dirty="0" smtClean="0">
                <a:ln>
                  <a:noFill/>
                </a:ln>
                <a:solidFill>
                  <a:prstClr val="white"/>
                </a:solidFill>
                <a:effectLst/>
                <a:uLnTx/>
                <a:uFillTx/>
                <a:latin typeface="Arial"/>
                <a:ea typeface="HGP創英角ｺﾞｼｯｸUB" pitchFamily="50" charset="-128"/>
                <a:cs typeface="+mn-cs"/>
              </a:rPr>
              <a:t>% from </a:t>
            </a:r>
            <a:r>
              <a:rPr lang="en-US" b="0" dirty="0" smtClean="0">
                <a:solidFill>
                  <a:prstClr val="white"/>
                </a:solidFill>
                <a:latin typeface="Arial"/>
                <a:ea typeface="HGP創英角ｺﾞｼｯｸUB" pitchFamily="50" charset="-128"/>
              </a:rPr>
              <a:t>March</a:t>
            </a:r>
            <a:r>
              <a:rPr kumimoji="0" lang="en-US" sz="1800" b="0" i="0" u="none" strike="noStrike" kern="1200" cap="none" spc="0" normalizeH="0" noProof="0" dirty="0" smtClean="0">
                <a:ln>
                  <a:noFill/>
                </a:ln>
                <a:solidFill>
                  <a:prstClr val="white"/>
                </a:solidFill>
                <a:effectLst/>
                <a:uLnTx/>
                <a:uFillTx/>
                <a:latin typeface="Arial"/>
                <a:ea typeface="HGP創英角ｺﾞｼｯｸUB" pitchFamily="50" charset="-128"/>
                <a:cs typeface="+mn-cs"/>
              </a:rPr>
              <a:t> 2020 and </a:t>
            </a:r>
            <a:r>
              <a:rPr lang="en-US" b="0" dirty="0" smtClean="0">
                <a:solidFill>
                  <a:prstClr val="white"/>
                </a:solidFill>
                <a:latin typeface="Arial"/>
                <a:ea typeface="HGP創英角ｺﾞｼｯｸUB" pitchFamily="50" charset="-128"/>
              </a:rPr>
              <a:t>48.8</a:t>
            </a:r>
            <a:r>
              <a:rPr kumimoji="0" lang="en-US" sz="1800" b="0" i="0" u="none" strike="noStrike" kern="1200" cap="none" spc="0" normalizeH="0" noProof="0" dirty="0" smtClean="0">
                <a:ln>
                  <a:noFill/>
                </a:ln>
                <a:solidFill>
                  <a:prstClr val="white"/>
                </a:solidFill>
                <a:effectLst/>
                <a:uLnTx/>
                <a:uFillTx/>
                <a:latin typeface="Arial"/>
                <a:ea typeface="HGP創英角ｺﾞｼｯｸUB" pitchFamily="50" charset="-128"/>
                <a:cs typeface="+mn-cs"/>
              </a:rPr>
              <a:t>% from April 2019. </a:t>
            </a:r>
            <a:endParaRPr kumimoji="0" lang="en-US" sz="1800" b="0" i="0" u="none" strike="noStrike" kern="1200" cap="none" spc="0" normalizeH="0" baseline="30000" noProof="0" dirty="0">
              <a:ln>
                <a:noFill/>
              </a:ln>
              <a:solidFill>
                <a:prstClr val="white"/>
              </a:solidFill>
              <a:effectLst/>
              <a:uLnTx/>
              <a:uFillTx/>
              <a:latin typeface="Arial"/>
              <a:ea typeface="HGP創英角ｺﾞｼｯｸUB" pitchFamily="50" charset="-128"/>
              <a:cs typeface="+mn-cs"/>
            </a:endParaRPr>
          </a:p>
        </p:txBody>
      </p:sp>
      <p:sp>
        <p:nvSpPr>
          <p:cNvPr id="11" name="Rectangle 3"/>
          <p:cNvSpPr>
            <a:spLocks noChangeArrowheads="1"/>
          </p:cNvSpPr>
          <p:nvPr/>
        </p:nvSpPr>
        <p:spPr bwMode="auto">
          <a:xfrm>
            <a:off x="11201400" y="4038600"/>
            <a:ext cx="609600" cy="304800"/>
          </a:xfrm>
          <a:prstGeom prst="rect">
            <a:avLst/>
          </a:prstGeom>
          <a:solidFill>
            <a:srgbClr val="5B9BD5"/>
          </a:solidFill>
          <a:ln w="9525">
            <a:noFill/>
            <a:miter lim="800000"/>
            <a:headEnd/>
            <a:tailEnd/>
          </a:ln>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a:ea typeface="HGP創英角ｺﾞｼｯｸUB" pitchFamily="50" charset="-128"/>
                <a:cs typeface="+mn-cs"/>
              </a:rPr>
              <a:t>2018</a:t>
            </a:r>
            <a:endParaRPr kumimoji="0" lang="en-US" sz="1400" b="0" i="0" u="none" strike="noStrike" kern="1200" cap="none" spc="0" normalizeH="0" baseline="0" noProof="0" dirty="0">
              <a:ln>
                <a:noFill/>
              </a:ln>
              <a:solidFill>
                <a:prstClr val="black"/>
              </a:solidFill>
              <a:effectLst/>
              <a:uLnTx/>
              <a:uFillTx/>
              <a:latin typeface="Arial"/>
              <a:ea typeface="HGP創英角ｺﾞｼｯｸUB" pitchFamily="50" charset="-128"/>
              <a:cs typeface="+mn-cs"/>
            </a:endParaRPr>
          </a:p>
        </p:txBody>
      </p:sp>
      <p:sp>
        <p:nvSpPr>
          <p:cNvPr id="12" name="Rectangle 4"/>
          <p:cNvSpPr>
            <a:spLocks noChangeArrowheads="1"/>
          </p:cNvSpPr>
          <p:nvPr/>
        </p:nvSpPr>
        <p:spPr bwMode="auto">
          <a:xfrm>
            <a:off x="11201400" y="2895600"/>
            <a:ext cx="609600" cy="304800"/>
          </a:xfrm>
          <a:prstGeom prst="rect">
            <a:avLst/>
          </a:prstGeom>
          <a:solidFill>
            <a:srgbClr val="FF6565"/>
          </a:solidFill>
          <a:ln w="9525">
            <a:noFill/>
            <a:miter lim="800000"/>
            <a:headEnd/>
            <a:tailEnd/>
          </a:ln>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a:ea typeface="HGP創英角ｺﾞｼｯｸUB" pitchFamily="50" charset="-128"/>
                <a:cs typeface="+mn-cs"/>
              </a:rPr>
              <a:t>2020</a:t>
            </a:r>
            <a:endParaRPr kumimoji="0" lang="en-US" sz="1400" b="0" i="0" u="none" strike="noStrike" kern="1200" cap="none" spc="0" normalizeH="0" baseline="0" noProof="0" dirty="0">
              <a:ln>
                <a:noFill/>
              </a:ln>
              <a:solidFill>
                <a:prstClr val="black"/>
              </a:solidFill>
              <a:effectLst/>
              <a:uLnTx/>
              <a:uFillTx/>
              <a:latin typeface="Arial"/>
              <a:ea typeface="HGP創英角ｺﾞｼｯｸUB" pitchFamily="50" charset="-128"/>
              <a:cs typeface="+mn-cs"/>
            </a:endParaRPr>
          </a:p>
        </p:txBody>
      </p:sp>
      <p:sp>
        <p:nvSpPr>
          <p:cNvPr id="13" name="Rectangle 5"/>
          <p:cNvSpPr>
            <a:spLocks noChangeArrowheads="1"/>
          </p:cNvSpPr>
          <p:nvPr/>
        </p:nvSpPr>
        <p:spPr bwMode="auto">
          <a:xfrm>
            <a:off x="11201400" y="3467100"/>
            <a:ext cx="609600" cy="304800"/>
          </a:xfrm>
          <a:prstGeom prst="rect">
            <a:avLst/>
          </a:prstGeom>
          <a:solidFill>
            <a:srgbClr val="9DC3E6"/>
          </a:solidFill>
          <a:ln w="9525">
            <a:noFill/>
            <a:miter lim="800000"/>
            <a:headEnd/>
            <a:tailEnd/>
          </a:ln>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a:ea typeface="HGP創英角ｺﾞｼｯｸUB" pitchFamily="50" charset="-128"/>
                <a:cs typeface="+mn-cs"/>
              </a:rPr>
              <a:t>2019</a:t>
            </a:r>
            <a:endParaRPr kumimoji="0" lang="en-US" sz="1400" b="0" i="0" u="none" strike="noStrike" kern="1200" cap="none" spc="0" normalizeH="0" baseline="0" noProof="0" dirty="0">
              <a:ln>
                <a:noFill/>
              </a:ln>
              <a:solidFill>
                <a:prstClr val="black"/>
              </a:solidFill>
              <a:effectLst/>
              <a:uLnTx/>
              <a:uFillTx/>
              <a:latin typeface="Arial"/>
              <a:ea typeface="HGP創英角ｺﾞｼｯｸUB" pitchFamily="50" charset="-128"/>
              <a:cs typeface="+mn-cs"/>
            </a:endParaRPr>
          </a:p>
        </p:txBody>
      </p:sp>
      <p:pic>
        <p:nvPicPr>
          <p:cNvPr id="2" name="Picture 1"/>
          <p:cNvPicPr>
            <a:picLocks noChangeAspect="1"/>
          </p:cNvPicPr>
          <p:nvPr/>
        </p:nvPicPr>
        <p:blipFill rotWithShape="1">
          <a:blip r:embed="rId3"/>
          <a:srcRect t="31798" b="2674"/>
          <a:stretch/>
        </p:blipFill>
        <p:spPr>
          <a:xfrm>
            <a:off x="1460520" y="1601717"/>
            <a:ext cx="9448800" cy="4494283"/>
          </a:xfrm>
          <a:prstGeom prst="rect">
            <a:avLst/>
          </a:prstGeom>
        </p:spPr>
      </p:pic>
    </p:spTree>
    <p:extLst>
      <p:ext uri="{BB962C8B-B14F-4D97-AF65-F5344CB8AC3E}">
        <p14:creationId xmlns:p14="http://schemas.microsoft.com/office/powerpoint/2010/main" val="3891716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3858" name="Picture 2" descr="http://powerequipment.honda.com/images/models/EM6500SXK2_PE_IMG2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2442" y="2759135"/>
            <a:ext cx="1399438" cy="1399438"/>
          </a:xfrm>
          <a:prstGeom prst="rect">
            <a:avLst/>
          </a:prstGeom>
          <a:noFill/>
          <a:extLst>
            <a:ext uri="{909E8E84-426E-40DD-AFC4-6F175D3DCCD1}">
              <a14:hiddenFill xmlns:a14="http://schemas.microsoft.com/office/drawing/2010/main">
                <a:solidFill>
                  <a:srgbClr val="FFFFFF"/>
                </a:solidFill>
              </a14:hiddenFill>
            </a:ext>
          </a:extLst>
        </p:spPr>
      </p:pic>
      <p:pic>
        <p:nvPicPr>
          <p:cNvPr id="633860" name="Picture 4" descr="http://powerequipment.honda.com/Images/Models/HRC216HXA_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8645" y="3166177"/>
            <a:ext cx="1597505" cy="1597505"/>
          </a:xfrm>
          <a:prstGeom prst="rect">
            <a:avLst/>
          </a:prstGeom>
          <a:noFill/>
          <a:extLst>
            <a:ext uri="{909E8E84-426E-40DD-AFC4-6F175D3DCCD1}">
              <a14:hiddenFill xmlns:a14="http://schemas.microsoft.com/office/drawing/2010/main">
                <a:solidFill>
                  <a:srgbClr val="FFFFFF"/>
                </a:solidFill>
              </a14:hiddenFill>
            </a:ext>
          </a:extLst>
        </p:spPr>
      </p:pic>
      <p:pic>
        <p:nvPicPr>
          <p:cNvPr id="633862" name="Picture 6" descr="http://powerequipment.honda.com/Images/Models/WDP30_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8645" y="4477652"/>
            <a:ext cx="1436355" cy="1436355"/>
          </a:xfrm>
          <a:prstGeom prst="rect">
            <a:avLst/>
          </a:prstGeom>
          <a:noFill/>
          <a:extLst>
            <a:ext uri="{909E8E84-426E-40DD-AFC4-6F175D3DCCD1}">
              <a14:hiddenFill xmlns:a14="http://schemas.microsoft.com/office/drawing/2010/main">
                <a:solidFill>
                  <a:srgbClr val="FFFFFF"/>
                </a:solidFill>
              </a14:hiddenFill>
            </a:ext>
          </a:extLst>
        </p:spPr>
      </p:pic>
      <p:pic>
        <p:nvPicPr>
          <p:cNvPr id="633864" name="Picture 8" descr="http://powerequipment.honda.com/images/models/HS1336IAS_PE_IMG25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2269654" y="2667003"/>
            <a:ext cx="1664909" cy="1458293"/>
          </a:xfrm>
          <a:prstGeom prst="rect">
            <a:avLst/>
          </a:prstGeom>
          <a:noFill/>
          <a:extLst>
            <a:ext uri="{909E8E84-426E-40DD-AFC4-6F175D3DCCD1}">
              <a14:hiddenFill xmlns:a14="http://schemas.microsoft.com/office/drawing/2010/main">
                <a:solidFill>
                  <a:srgbClr val="FFFFFF"/>
                </a:solidFill>
              </a14:hiddenFill>
            </a:ext>
          </a:extLst>
        </p:spPr>
      </p:pic>
      <p:pic>
        <p:nvPicPr>
          <p:cNvPr id="633866" name="Picture 10" descr="http://powerequipment.honda.com/Images/Models/FRC800_250x25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3357" y="4179630"/>
            <a:ext cx="1734377" cy="1734377"/>
          </a:xfrm>
          <a:prstGeom prst="rect">
            <a:avLst/>
          </a:prstGeom>
          <a:noFill/>
          <a:extLst>
            <a:ext uri="{909E8E84-426E-40DD-AFC4-6F175D3DCCD1}">
              <a14:hiddenFill xmlns:a14="http://schemas.microsoft.com/office/drawing/2010/main">
                <a:solidFill>
                  <a:srgbClr val="FFFFFF"/>
                </a:solidFill>
              </a14:hiddenFill>
            </a:ext>
          </a:extLst>
        </p:spPr>
      </p:pic>
      <p:pic>
        <p:nvPicPr>
          <p:cNvPr id="633868" name="Picture 12" descr="http://powerequipment.honda.com/content/images/pages/trimmers/versattach-all-attachment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9842" y="3429000"/>
            <a:ext cx="1394796" cy="1330668"/>
          </a:xfrm>
          <a:prstGeom prst="rect">
            <a:avLst/>
          </a:prstGeom>
          <a:noFill/>
          <a:extLst>
            <a:ext uri="{909E8E84-426E-40DD-AFC4-6F175D3DCCD1}">
              <a14:hiddenFill xmlns:a14="http://schemas.microsoft.com/office/drawing/2010/main">
                <a:solidFill>
                  <a:srgbClr val="FFFFFF"/>
                </a:solidFill>
              </a14:hiddenFill>
            </a:ext>
          </a:extLst>
        </p:spPr>
      </p:pic>
      <p:pic>
        <p:nvPicPr>
          <p:cNvPr id="633870" name="Picture 14" descr="BF25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26442" y="4876803"/>
            <a:ext cx="741082" cy="17600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10" cstate="print">
            <a:extLst>
              <a:ext uri="{28A0092B-C50C-407E-A947-70E740481C1C}">
                <a14:useLocalDpi xmlns:a14="http://schemas.microsoft.com/office/drawing/2010/main" val="0"/>
              </a:ext>
            </a:extLst>
          </a:blip>
          <a:srcRect l="15834" t="27694" r="18333" b="26299"/>
          <a:stretch/>
        </p:blipFill>
        <p:spPr>
          <a:xfrm>
            <a:off x="4477243" y="1406755"/>
            <a:ext cx="3237514" cy="1352380"/>
          </a:xfrm>
          <a:prstGeom prst="rect">
            <a:avLst/>
          </a:prstGeom>
        </p:spPr>
      </p:pic>
      <p:pic>
        <p:nvPicPr>
          <p:cNvPr id="14" name="Picture 13"/>
          <p:cNvPicPr>
            <a:picLocks noChangeAspect="1"/>
          </p:cNvPicPr>
          <p:nvPr/>
        </p:nvPicPr>
        <p:blipFill rotWithShape="1">
          <a:blip r:embed="rId10" cstate="print">
            <a:extLst>
              <a:ext uri="{28A0092B-C50C-407E-A947-70E740481C1C}">
                <a14:useLocalDpi xmlns:a14="http://schemas.microsoft.com/office/drawing/2010/main" val="0"/>
              </a:ext>
            </a:extLst>
          </a:blip>
          <a:srcRect l="15834" t="35423" r="18853" b="51021"/>
          <a:stretch/>
        </p:blipFill>
        <p:spPr>
          <a:xfrm>
            <a:off x="3639043" y="390116"/>
            <a:ext cx="4913914" cy="609600"/>
          </a:xfrm>
          <a:prstGeom prst="rect">
            <a:avLst/>
          </a:prstGeom>
        </p:spPr>
      </p:pic>
    </p:spTree>
    <p:extLst>
      <p:ext uri="{BB962C8B-B14F-4D97-AF65-F5344CB8AC3E}">
        <p14:creationId xmlns:p14="http://schemas.microsoft.com/office/powerpoint/2010/main" val="1055359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3"/>
          <p:cNvSpPr>
            <a:spLocks noChangeArrowheads="1"/>
          </p:cNvSpPr>
          <p:nvPr/>
        </p:nvSpPr>
        <p:spPr bwMode="auto">
          <a:xfrm>
            <a:off x="838200" y="1757465"/>
            <a:ext cx="10782220" cy="4643335"/>
          </a:xfrm>
          <a:prstGeom prst="rect">
            <a:avLst/>
          </a:prstGeom>
          <a:solidFill>
            <a:schemeClr val="accent1">
              <a:lumMod val="20000"/>
              <a:lumOff val="80000"/>
            </a:schemeClr>
          </a:solidFill>
          <a:ln w="9525">
            <a:noFill/>
            <a:miter lim="800000"/>
            <a:headEnd/>
            <a:tailEnd/>
          </a:ln>
        </p:spPr>
        <p:txBody>
          <a:bodyPr wrap="none" anchor="ctr"/>
          <a:lstStyle/>
          <a:p>
            <a:pPr algn="ctr" fontAlgn="base">
              <a:spcBef>
                <a:spcPct val="0"/>
              </a:spcBef>
              <a:spcAft>
                <a:spcPct val="0"/>
              </a:spcAft>
              <a:defRPr/>
            </a:pPr>
            <a:endParaRPr lang="en-US" b="0" dirty="0">
              <a:solidFill>
                <a:schemeClr val="bg1"/>
              </a:solidFill>
              <a:latin typeface="Arial"/>
            </a:endParaRPr>
          </a:p>
        </p:txBody>
      </p:sp>
      <p:sp>
        <p:nvSpPr>
          <p:cNvPr id="27649" name="Rectangle 14"/>
          <p:cNvSpPr>
            <a:spLocks noChangeArrowheads="1"/>
          </p:cNvSpPr>
          <p:nvPr/>
        </p:nvSpPr>
        <p:spPr bwMode="auto">
          <a:xfrm>
            <a:off x="304800" y="0"/>
            <a:ext cx="11887200" cy="1295400"/>
          </a:xfrm>
          <a:prstGeom prst="rect">
            <a:avLst/>
          </a:prstGeom>
          <a:solidFill>
            <a:srgbClr val="DF5327"/>
          </a:solidFill>
          <a:ln w="9525">
            <a:noFill/>
            <a:miter lim="800000"/>
            <a:headEnd/>
            <a:tailEnd/>
          </a:ln>
        </p:spPr>
        <p:txBody>
          <a:bodyPr wrap="none" anchor="ctr"/>
          <a:lstStyle/>
          <a:p>
            <a:endParaRPr lang="en-US">
              <a:solidFill>
                <a:srgbClr val="FF0000"/>
              </a:solidFill>
              <a:latin typeface="+mj-lt"/>
            </a:endParaRPr>
          </a:p>
        </p:txBody>
      </p:sp>
      <p:sp>
        <p:nvSpPr>
          <p:cNvPr id="13315" name="Rectangle 15"/>
          <p:cNvSpPr>
            <a:spLocks noChangeArrowheads="1"/>
          </p:cNvSpPr>
          <p:nvPr/>
        </p:nvSpPr>
        <p:spPr bwMode="auto">
          <a:xfrm>
            <a:off x="0" y="0"/>
            <a:ext cx="304800" cy="6858000"/>
          </a:xfrm>
          <a:prstGeom prst="rect">
            <a:avLst/>
          </a:prstGeom>
          <a:solidFill>
            <a:srgbClr val="DF5327"/>
          </a:solidFill>
          <a:ln w="9525">
            <a:noFill/>
            <a:miter lim="800000"/>
            <a:headEnd/>
            <a:tailEnd/>
          </a:ln>
        </p:spPr>
        <p:txBody>
          <a:bodyPr wrap="none" anchor="ctr"/>
          <a:lstStyle/>
          <a:p>
            <a:pPr>
              <a:defRPr/>
            </a:pPr>
            <a:endParaRPr lang="en-US">
              <a:solidFill>
                <a:srgbClr val="452D01"/>
              </a:solidFill>
              <a:latin typeface="+mj-lt"/>
            </a:endParaRPr>
          </a:p>
        </p:txBody>
      </p:sp>
      <p:sp>
        <p:nvSpPr>
          <p:cNvPr id="52227" name="Text Box 6"/>
          <p:cNvSpPr txBox="1">
            <a:spLocks noChangeArrowheads="1"/>
          </p:cNvSpPr>
          <p:nvPr/>
        </p:nvSpPr>
        <p:spPr bwMode="auto">
          <a:xfrm>
            <a:off x="0" y="324535"/>
            <a:ext cx="12192000" cy="646331"/>
          </a:xfrm>
          <a:prstGeom prst="rect">
            <a:avLst/>
          </a:prstGeom>
          <a:noFill/>
          <a:ln w="9525">
            <a:noFill/>
            <a:miter lim="800000"/>
            <a:headEnd/>
            <a:tailEnd/>
          </a:ln>
        </p:spPr>
        <p:txBody>
          <a:bodyPr wrap="square">
            <a:spAutoFit/>
          </a:bodyPr>
          <a:lstStyle/>
          <a:p>
            <a:pPr>
              <a:defRPr/>
            </a:pPr>
            <a:r>
              <a:rPr lang="en-US" sz="3600" b="0" dirty="0" smtClean="0">
                <a:solidFill>
                  <a:schemeClr val="bg1"/>
                </a:solidFill>
                <a:latin typeface="+mj-lt"/>
                <a:ea typeface="HGP創英角ｺﾞｼｯｸUB" pitchFamily="50" charset="-128"/>
              </a:rPr>
              <a:t>     U.S</a:t>
            </a:r>
            <a:r>
              <a:rPr lang="en-US" sz="3600" b="0" dirty="0">
                <a:solidFill>
                  <a:schemeClr val="bg1"/>
                </a:solidFill>
                <a:latin typeface="+mj-lt"/>
                <a:ea typeface="HGP創英角ｺﾞｼｯｸUB" pitchFamily="50" charset="-128"/>
              </a:rPr>
              <a:t>. Power Equipment Sales</a:t>
            </a:r>
          </a:p>
        </p:txBody>
      </p:sp>
      <p:sp>
        <p:nvSpPr>
          <p:cNvPr id="9" name="Text Box 14"/>
          <p:cNvSpPr txBox="1">
            <a:spLocks noChangeArrowheads="1"/>
          </p:cNvSpPr>
          <p:nvPr/>
        </p:nvSpPr>
        <p:spPr bwMode="auto">
          <a:xfrm>
            <a:off x="1037577" y="2329088"/>
            <a:ext cx="6125223" cy="3108543"/>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US" sz="2200" b="0" dirty="0" smtClean="0">
                <a:latin typeface="+mn-lt"/>
              </a:rPr>
              <a:t>Power Equipment sales decreased </a:t>
            </a:r>
            <a:r>
              <a:rPr lang="en-US" sz="2200" dirty="0" smtClean="0">
                <a:solidFill>
                  <a:srgbClr val="C00000"/>
                </a:solidFill>
                <a:latin typeface="+mn-lt"/>
              </a:rPr>
              <a:t>32%</a:t>
            </a:r>
            <a:r>
              <a:rPr lang="en-US" sz="2200" b="0" dirty="0" smtClean="0">
                <a:solidFill>
                  <a:srgbClr val="006600"/>
                </a:solidFill>
                <a:latin typeface="+mn-lt"/>
              </a:rPr>
              <a:t> </a:t>
            </a:r>
            <a:r>
              <a:rPr lang="en-US" sz="2200" b="0" dirty="0" smtClean="0">
                <a:latin typeface="+mn-lt"/>
              </a:rPr>
              <a:t>in April compared to 2019, with total unit sales of 142,344. </a:t>
            </a:r>
          </a:p>
          <a:p>
            <a:endParaRPr lang="en-US" sz="2000" b="0" dirty="0">
              <a:solidFill>
                <a:srgbClr val="FF0000"/>
              </a:solidFill>
              <a:latin typeface="+mn-lt"/>
              <a:ea typeface="MS Mincho" panose="02020609040205080304" pitchFamily="49" charset="-128"/>
              <a:cs typeface="Arial" panose="020B0604020202020204" pitchFamily="34" charset="0"/>
            </a:endParaRPr>
          </a:p>
          <a:p>
            <a:pPr marL="800100" lvl="1" indent="-342900">
              <a:buFont typeface="Arial" panose="020B0604020202020204" pitchFamily="34" charset="0"/>
              <a:buChar char="•"/>
            </a:pPr>
            <a:r>
              <a:rPr lang="en-US" sz="2200" b="0" dirty="0" smtClean="0">
                <a:latin typeface="+mn-lt"/>
              </a:rPr>
              <a:t>Honda Marine reported sales of 864 units for </a:t>
            </a:r>
            <a:r>
              <a:rPr lang="en-US" sz="2200" b="0" dirty="0" smtClean="0">
                <a:latin typeface="+mn-lt"/>
              </a:rPr>
              <a:t>April, representing </a:t>
            </a:r>
            <a:r>
              <a:rPr lang="en-US" sz="2200" b="0" dirty="0" smtClean="0">
                <a:latin typeface="+mn-lt"/>
              </a:rPr>
              <a:t>a decline of </a:t>
            </a:r>
            <a:r>
              <a:rPr lang="en-US" sz="2200" dirty="0" smtClean="0">
                <a:solidFill>
                  <a:srgbClr val="C00000"/>
                </a:solidFill>
                <a:latin typeface="+mn-lt"/>
              </a:rPr>
              <a:t>34%</a:t>
            </a:r>
            <a:r>
              <a:rPr lang="en-US" sz="2200" b="0" dirty="0" smtClean="0">
                <a:latin typeface="+mn-lt"/>
              </a:rPr>
              <a:t>; portable outboards were down </a:t>
            </a:r>
            <a:r>
              <a:rPr lang="en-US" sz="2200" dirty="0">
                <a:solidFill>
                  <a:srgbClr val="C00000"/>
                </a:solidFill>
                <a:latin typeface="+mn-lt"/>
              </a:rPr>
              <a:t>2</a:t>
            </a:r>
            <a:r>
              <a:rPr lang="en-US" sz="2200" dirty="0" smtClean="0">
                <a:solidFill>
                  <a:srgbClr val="C00000"/>
                </a:solidFill>
                <a:latin typeface="+mn-lt"/>
              </a:rPr>
              <a:t>9%</a:t>
            </a:r>
            <a:r>
              <a:rPr lang="en-US" sz="2200" b="0" dirty="0" smtClean="0">
                <a:latin typeface="+mn-lt"/>
              </a:rPr>
              <a:t> and large outboards were down </a:t>
            </a:r>
            <a:r>
              <a:rPr lang="en-US" sz="2200" dirty="0" smtClean="0">
                <a:solidFill>
                  <a:srgbClr val="C00000"/>
                </a:solidFill>
                <a:latin typeface="+mn-lt"/>
              </a:rPr>
              <a:t>41%</a:t>
            </a:r>
            <a:r>
              <a:rPr lang="en-US" sz="2200" b="0" dirty="0" smtClean="0">
                <a:solidFill>
                  <a:srgbClr val="FFFF00"/>
                </a:solidFill>
                <a:latin typeface="+mn-lt"/>
              </a:rPr>
              <a:t> </a:t>
            </a:r>
            <a:r>
              <a:rPr lang="en-US" sz="2200" b="0" dirty="0" smtClean="0">
                <a:latin typeface="+mn-lt"/>
              </a:rPr>
              <a:t>compared to last year.</a:t>
            </a:r>
            <a:endParaRPr lang="en-US" sz="2000" b="0" dirty="0">
              <a:solidFill>
                <a:srgbClr val="FF0000"/>
              </a:solidFill>
              <a:latin typeface="+mn-l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4057" y="264460"/>
            <a:ext cx="2562563" cy="766480"/>
          </a:xfrm>
          <a:prstGeom prst="rect">
            <a:avLst/>
          </a:prstGeom>
        </p:spPr>
      </p:pic>
      <p:sp>
        <p:nvSpPr>
          <p:cNvPr id="15" name="TextBox 14"/>
          <p:cNvSpPr txBox="1"/>
          <p:nvPr/>
        </p:nvSpPr>
        <p:spPr>
          <a:xfrm>
            <a:off x="9466557" y="2663452"/>
            <a:ext cx="1757076" cy="584775"/>
          </a:xfrm>
          <a:prstGeom prst="rect">
            <a:avLst/>
          </a:prstGeom>
          <a:noFill/>
        </p:spPr>
        <p:txBody>
          <a:bodyPr wrap="square" rtlCol="0">
            <a:spAutoFit/>
          </a:bodyPr>
          <a:lstStyle/>
          <a:p>
            <a:r>
              <a:rPr lang="en-US" sz="1600" dirty="0" smtClean="0"/>
              <a:t>HRN216VYA</a:t>
            </a:r>
            <a:endParaRPr lang="en-US" sz="1600" dirty="0"/>
          </a:p>
          <a:p>
            <a:r>
              <a:rPr lang="en-US" sz="1600" dirty="0" smtClean="0"/>
              <a:t>Lawn Mower</a:t>
            </a:r>
            <a:endParaRPr lang="en-US" sz="1600" dirty="0"/>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2879" b="94697" l="10000" r="96136">
                        <a14:foregroundMark x1="69886" y1="55455" x2="69886" y2="55455"/>
                        <a14:foregroundMark x1="75682" y1="48788" x2="75682" y2="48788"/>
                        <a14:foregroundMark x1="34432" y1="92273" x2="34432" y2="92273"/>
                      </a14:backgroundRemoval>
                    </a14:imgEffect>
                  </a14:imgLayer>
                </a14:imgProps>
              </a:ext>
              <a:ext uri="{28A0092B-C50C-407E-A947-70E740481C1C}">
                <a14:useLocalDpi xmlns:a14="http://schemas.microsoft.com/office/drawing/2010/main" val="0"/>
              </a:ext>
            </a:extLst>
          </a:blip>
          <a:stretch>
            <a:fillRect/>
          </a:stretch>
        </p:blipFill>
        <p:spPr>
          <a:xfrm>
            <a:off x="6878549" y="1996225"/>
            <a:ext cx="2990321" cy="2242741"/>
          </a:xfrm>
          <a:prstGeom prst="rect">
            <a:avLst/>
          </a:prstGeom>
        </p:spPr>
      </p:pic>
      <p:pic>
        <p:nvPicPr>
          <p:cNvPr id="7" name="Picture 6"/>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599127" y="3915454"/>
            <a:ext cx="1117404" cy="2242281"/>
          </a:xfrm>
          <a:prstGeom prst="rect">
            <a:avLst/>
          </a:prstGeom>
        </p:spPr>
      </p:pic>
      <p:sp>
        <p:nvSpPr>
          <p:cNvPr id="14" name="TextBox 13"/>
          <p:cNvSpPr txBox="1"/>
          <p:nvPr/>
        </p:nvSpPr>
        <p:spPr>
          <a:xfrm>
            <a:off x="8307389" y="5144953"/>
            <a:ext cx="1516676" cy="338554"/>
          </a:xfrm>
          <a:prstGeom prst="rect">
            <a:avLst/>
          </a:prstGeom>
          <a:noFill/>
        </p:spPr>
        <p:txBody>
          <a:bodyPr wrap="square" rtlCol="0">
            <a:spAutoFit/>
          </a:bodyPr>
          <a:lstStyle/>
          <a:p>
            <a:r>
              <a:rPr lang="en-US" sz="1600" dirty="0" smtClean="0"/>
              <a:t>Honda BF20</a:t>
            </a:r>
            <a:endParaRPr lang="en-US" sz="1600" dirty="0"/>
          </a:p>
        </p:txBody>
      </p:sp>
    </p:spTree>
    <p:extLst>
      <p:ext uri="{BB962C8B-B14F-4D97-AF65-F5344CB8AC3E}">
        <p14:creationId xmlns:p14="http://schemas.microsoft.com/office/powerpoint/2010/main" val="2215024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ext Box 9"/>
          <p:cNvSpPr txBox="1">
            <a:spLocks noChangeArrowheads="1"/>
          </p:cNvSpPr>
          <p:nvPr/>
        </p:nvSpPr>
        <p:spPr bwMode="auto">
          <a:xfrm>
            <a:off x="2362200" y="4721229"/>
            <a:ext cx="7696200" cy="461665"/>
          </a:xfrm>
          <a:prstGeom prst="rect">
            <a:avLst/>
          </a:prstGeom>
          <a:noFill/>
          <a:ln w="9525">
            <a:noFill/>
            <a:miter lim="800000"/>
            <a:headEnd/>
            <a:tailEnd/>
          </a:ln>
        </p:spPr>
        <p:txBody>
          <a:bodyPr>
            <a:spAutoFit/>
          </a:bodyPr>
          <a:lstStyle/>
          <a:p>
            <a:pPr marL="177800" indent="-177800">
              <a:spcBef>
                <a:spcPct val="50000"/>
              </a:spcBef>
              <a:buFontTx/>
              <a:buChar char="•"/>
            </a:pPr>
            <a:endParaRPr lang="en-US" b="0">
              <a:solidFill>
                <a:schemeClr val="bg1"/>
              </a:solidFill>
              <a:latin typeface="+mj-lt"/>
              <a:ea typeface="HGP創英角ｺﾞｼｯｸUB" pitchFamily="50" charset="-128"/>
            </a:endParaRPr>
          </a:p>
          <a:p>
            <a:pPr marL="177800" indent="-177800">
              <a:spcBef>
                <a:spcPct val="50000"/>
              </a:spcBef>
            </a:pPr>
            <a:endParaRPr lang="en-US" sz="400" b="0">
              <a:solidFill>
                <a:schemeClr val="bg1"/>
              </a:solidFill>
              <a:latin typeface="+mj-lt"/>
              <a:ea typeface="HGP創英角ｺﾞｼｯｸUB" pitchFamily="50" charset="-128"/>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1629" y="3141583"/>
            <a:ext cx="2112771" cy="1582817"/>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4572000"/>
            <a:ext cx="2291533" cy="171865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6733" y="4727870"/>
            <a:ext cx="2396513" cy="1797386"/>
          </a:xfrm>
          <a:prstGeom prst="rect">
            <a:avLst/>
          </a:prstGeom>
        </p:spPr>
      </p:pic>
      <p:sp>
        <p:nvSpPr>
          <p:cNvPr id="16" name="TextBox 15"/>
          <p:cNvSpPr txBox="1"/>
          <p:nvPr/>
        </p:nvSpPr>
        <p:spPr>
          <a:xfrm>
            <a:off x="4842008" y="2470410"/>
            <a:ext cx="2507984" cy="954107"/>
          </a:xfrm>
          <a:prstGeom prst="rect">
            <a:avLst/>
          </a:prstGeom>
          <a:noFill/>
        </p:spPr>
        <p:txBody>
          <a:bodyPr wrap="square" rtlCol="0">
            <a:spAutoFit/>
          </a:bodyPr>
          <a:lstStyle/>
          <a:p>
            <a:pPr algn="ctr"/>
            <a:r>
              <a:rPr lang="en-US" sz="2800" dirty="0"/>
              <a:t>Powersports Sales Results</a:t>
            </a:r>
          </a:p>
        </p:txBody>
      </p:sp>
      <p:pic>
        <p:nvPicPr>
          <p:cNvPr id="17" name="Picture 18"/>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72513" y="317251"/>
            <a:ext cx="2446974" cy="196401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1000" y="4758350"/>
            <a:ext cx="2327621" cy="1718650"/>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49312" y="3276600"/>
            <a:ext cx="1885233" cy="1370014"/>
          </a:xfrm>
          <a:prstGeom prst="rect">
            <a:avLst/>
          </a:prstGeom>
        </p:spPr>
      </p:pic>
    </p:spTree>
    <p:extLst>
      <p:ext uri="{BB962C8B-B14F-4D97-AF65-F5344CB8AC3E}">
        <p14:creationId xmlns:p14="http://schemas.microsoft.com/office/powerpoint/2010/main" val="105842539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Application xmlns="http://www.sap.com/cof/ao/powerpoint/application">
  <com.sap.ip.bi.pioneer>
    <Version>4</Version>
    <AAO_Revision>2.4.2.67902</AAO_Revision>
    <RefreshOnOpen>False</RefreshOnOpen>
    <PlanningModeSetToChangeMode>True</PlanningModeSetToChangeMode>
    <Cleaned>False</Cleaned>
    <ForcePromptOnInitialRefresh>False</ForcePromptOnInitialRefresh>
    <StorePromptsInDocument>True</StorePromptsInDocument>
    <MergeVariables>False</MergeVariables>
    <WorkingMode>Local</WorkingMode>
    <RefreshPlanningObjectsOnRefreshAll>True</RefreshPlanningObjectsOnRefreshAll>
    <Items/>
  </com.sap.ip.bi.pioneer>
</Application>
</file>

<file path=customXml/item2.xml><?xml version="1.0" encoding="utf-8"?>
<Application xmlns="http://www.sap.com/cof/powerpoint/application">
  <Version>2</Version>
  <Revision>2.4.2.67902</Revision>
</Application>
</file>

<file path=customXml/itemProps1.xml><?xml version="1.0" encoding="utf-8"?>
<ds:datastoreItem xmlns:ds="http://schemas.openxmlformats.org/officeDocument/2006/customXml" ds:itemID="{78065C39-0183-4902-82B9-B785559770CC}">
  <ds:schemaRefs>
    <ds:schemaRef ds:uri="http://www.sap.com/cof/ao/powerpoint/application"/>
  </ds:schemaRefs>
</ds:datastoreItem>
</file>

<file path=customXml/itemProps2.xml><?xml version="1.0" encoding="utf-8"?>
<ds:datastoreItem xmlns:ds="http://schemas.openxmlformats.org/officeDocument/2006/customXml" ds:itemID="{8E432E11-0DCB-4B5D-B1BF-BC755C940F5A}">
  <ds:schemaRefs>
    <ds:schemaRef ds:uri="http://www.sap.com/cof/powerpoint/application"/>
  </ds:schemaRefs>
</ds:datastoreItem>
</file>

<file path=docProps/app.xml><?xml version="1.0" encoding="utf-8"?>
<Properties xmlns="http://schemas.openxmlformats.org/officeDocument/2006/extended-properties" xmlns:vt="http://schemas.openxmlformats.org/officeDocument/2006/docPropsVTypes">
  <Template>Aspect</Template>
  <TotalTime>172199</TotalTime>
  <Words>1195</Words>
  <Application>Microsoft Office PowerPoint</Application>
  <PresentationFormat>Widescreen</PresentationFormat>
  <Paragraphs>560</Paragraphs>
  <Slides>17</Slides>
  <Notes>11</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5" baseType="lpstr">
      <vt:lpstr>HGP創英角ｺﾞｼｯｸUB</vt:lpstr>
      <vt:lpstr>HGPSoeiKakupoptai</vt:lpstr>
      <vt:lpstr>HGSSoeiKakugothicUB</vt:lpstr>
      <vt:lpstr>MS Mincho</vt:lpstr>
      <vt:lpstr>Arial</vt:lpstr>
      <vt:lpstr>Default Design</vt:lpstr>
      <vt:lpstr>2_Default Design</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Honda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Andrea Grissom</dc:creator>
  <cp:lastModifiedBy>Tom Rippey III</cp:lastModifiedBy>
  <cp:revision>13511</cp:revision>
  <cp:lastPrinted>2018-02-19T18:34:12Z</cp:lastPrinted>
  <dcterms:created xsi:type="dcterms:W3CDTF">2012-02-01T20:59:21Z</dcterms:created>
  <dcterms:modified xsi:type="dcterms:W3CDTF">2020-05-14T14:22:06Z</dcterms:modified>
</cp:coreProperties>
</file>