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charts/style6.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6.xml" ContentType="application/vnd.ms-office.chartcolor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6.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3" r:id="rId4"/>
  </p:sldMasterIdLst>
  <p:notesMasterIdLst>
    <p:notesMasterId r:id="rId31"/>
  </p:notesMasterIdLst>
  <p:handoutMasterIdLst>
    <p:handoutMasterId r:id="rId32"/>
  </p:handoutMasterIdLst>
  <p:sldIdLst>
    <p:sldId id="1080" r:id="rId5"/>
    <p:sldId id="1107" r:id="rId6"/>
    <p:sldId id="1101" r:id="rId7"/>
    <p:sldId id="1118" r:id="rId8"/>
    <p:sldId id="1106" r:id="rId9"/>
    <p:sldId id="1105" r:id="rId10"/>
    <p:sldId id="1104" r:id="rId11"/>
    <p:sldId id="1100" r:id="rId12"/>
    <p:sldId id="1119" r:id="rId13"/>
    <p:sldId id="1120" r:id="rId14"/>
    <p:sldId id="1121" r:id="rId15"/>
    <p:sldId id="882" r:id="rId16"/>
    <p:sldId id="883" r:id="rId17"/>
    <p:sldId id="1108" r:id="rId18"/>
    <p:sldId id="884" r:id="rId19"/>
    <p:sldId id="885" r:id="rId20"/>
    <p:sldId id="1103" r:id="rId21"/>
    <p:sldId id="922" r:id="rId22"/>
    <p:sldId id="1041" r:id="rId23"/>
    <p:sldId id="1042" r:id="rId24"/>
    <p:sldId id="1115" r:id="rId25"/>
    <p:sldId id="1116" r:id="rId26"/>
    <p:sldId id="1117" r:id="rId27"/>
    <p:sldId id="1082" r:id="rId28"/>
    <p:sldId id="1045" r:id="rId29"/>
    <p:sldId id="1046" r:id="rId30"/>
  </p:sldIdLst>
  <p:sldSz cx="12192000" cy="6858000"/>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DF5327"/>
    <a:srgbClr val="800080"/>
    <a:srgbClr val="004800"/>
    <a:srgbClr val="404040"/>
    <a:srgbClr val="5B9BD5"/>
    <a:srgbClr val="9DC3E6"/>
    <a:srgbClr val="C37031"/>
    <a:srgbClr val="0033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1" autoAdjust="0"/>
    <p:restoredTop sz="95611" autoAdjust="0"/>
  </p:normalViewPr>
  <p:slideViewPr>
    <p:cSldViewPr>
      <p:cViewPr varScale="1">
        <p:scale>
          <a:sx n="73" d="100"/>
          <a:sy n="73" d="100"/>
        </p:scale>
        <p:origin x="912"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5.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customXml" Target="../customXml/item3.xml"/><Relationship Id="rId40" Type="http://schemas.openxmlformats.org/officeDocument/2006/relationships/customXml" Target="../customXml/item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50000"/>
              </a:schemeClr>
            </a:solidFill>
            <a:ln w="9525">
              <a:solidFill>
                <a:schemeClr val="tx1"/>
              </a:solidFill>
            </a:ln>
            <a:effectLst/>
          </c:spPr>
          <c:invertIfNegative val="0"/>
          <c:dPt>
            <c:idx val="0"/>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4-EDAA-48E3-9AB3-0A829E49786D}"/>
              </c:ext>
            </c:extLst>
          </c:dPt>
          <c:dPt>
            <c:idx val="1"/>
            <c:invertIfNegative val="0"/>
            <c:bubble3D val="0"/>
            <c:spPr>
              <a:solidFill>
                <a:schemeClr val="bg1">
                  <a:lumMod val="50000"/>
                </a:schemeClr>
              </a:solidFill>
              <a:ln w="38100">
                <a:solidFill>
                  <a:srgbClr val="FF0000"/>
                </a:solidFill>
              </a:ln>
              <a:effectLst/>
            </c:spPr>
            <c:extLst>
              <c:ext xmlns:c16="http://schemas.microsoft.com/office/drawing/2014/chart" uri="{C3380CC4-5D6E-409C-BE32-E72D297353CC}">
                <c16:uniqueId val="{00000004-72B9-4989-81A3-8057E1DE25C4}"/>
              </c:ext>
            </c:extLst>
          </c:dPt>
          <c:dPt>
            <c:idx val="2"/>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E-FC73-4200-A53B-754A36029303}"/>
              </c:ext>
            </c:extLst>
          </c:dPt>
          <c:dPt>
            <c:idx val="3"/>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6-EDAA-48E3-9AB3-0A829E49786D}"/>
              </c:ext>
            </c:extLst>
          </c:dPt>
          <c:dPt>
            <c:idx val="4"/>
            <c:invertIfNegative val="0"/>
            <c:bubble3D val="0"/>
            <c:spPr>
              <a:solidFill>
                <a:schemeClr val="bg1">
                  <a:lumMod val="50000"/>
                </a:schemeClr>
              </a:solidFill>
              <a:ln w="38100">
                <a:solidFill>
                  <a:srgbClr val="FF0000"/>
                </a:solidFill>
              </a:ln>
              <a:effectLst/>
            </c:spPr>
            <c:extLst>
              <c:ext xmlns:c16="http://schemas.microsoft.com/office/drawing/2014/chart" uri="{C3380CC4-5D6E-409C-BE32-E72D297353CC}">
                <c16:uniqueId val="{00000010-96EE-4AC5-9657-1E3BC8D6B444}"/>
              </c:ext>
            </c:extLst>
          </c:dPt>
          <c:dPt>
            <c:idx val="5"/>
            <c:invertIfNegative val="0"/>
            <c:bubble3D val="0"/>
            <c:spPr>
              <a:solidFill>
                <a:schemeClr val="bg1">
                  <a:lumMod val="50000"/>
                </a:schemeClr>
              </a:solidFill>
              <a:ln w="38100">
                <a:solidFill>
                  <a:srgbClr val="FF0000"/>
                </a:solidFill>
              </a:ln>
              <a:effectLst/>
            </c:spPr>
            <c:extLst>
              <c:ext xmlns:c16="http://schemas.microsoft.com/office/drawing/2014/chart" uri="{C3380CC4-5D6E-409C-BE32-E72D297353CC}">
                <c16:uniqueId val="{00000005-72B9-4989-81A3-8057E1DE25C4}"/>
              </c:ext>
            </c:extLst>
          </c:dPt>
          <c:dPt>
            <c:idx val="6"/>
            <c:invertIfNegative val="0"/>
            <c:bubble3D val="0"/>
            <c:spPr>
              <a:solidFill>
                <a:schemeClr val="bg1">
                  <a:lumMod val="50000"/>
                </a:schemeClr>
              </a:solidFill>
              <a:ln w="38100">
                <a:solidFill>
                  <a:srgbClr val="FF0000"/>
                </a:solidFill>
              </a:ln>
              <a:effectLst/>
            </c:spPr>
            <c:extLst>
              <c:ext xmlns:c16="http://schemas.microsoft.com/office/drawing/2014/chart" uri="{C3380CC4-5D6E-409C-BE32-E72D297353CC}">
                <c16:uniqueId val="{00000011-96EE-4AC5-9657-1E3BC8D6B444}"/>
              </c:ext>
            </c:extLst>
          </c:dPt>
          <c:dPt>
            <c:idx val="7"/>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6-16F3-42E5-B26F-F6D996CE399A}"/>
              </c:ext>
            </c:extLst>
          </c:dPt>
          <c:dPt>
            <c:idx val="8"/>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6-72B9-4989-81A3-8057E1DE25C4}"/>
              </c:ext>
            </c:extLst>
          </c:dPt>
          <c:dPt>
            <c:idx val="9"/>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7-16F3-42E5-B26F-F6D996CE399A}"/>
              </c:ext>
            </c:extLst>
          </c:dPt>
          <c:dPt>
            <c:idx val="10"/>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7-72B9-4989-81A3-8057E1DE25C4}"/>
              </c:ext>
            </c:extLst>
          </c:dPt>
          <c:dPt>
            <c:idx val="11"/>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C-CB13-4654-AB8E-C5681EFE69AB}"/>
              </c:ext>
            </c:extLst>
          </c:dPt>
          <c:dPt>
            <c:idx val="12"/>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2-96EE-4AC5-9657-1E3BC8D6B444}"/>
              </c:ext>
            </c:extLst>
          </c:dPt>
          <c:dPt>
            <c:idx val="13"/>
            <c:invertIfNegative val="0"/>
            <c:bubble3D val="0"/>
            <c:spPr>
              <a:solidFill>
                <a:schemeClr val="bg1">
                  <a:lumMod val="50000"/>
                </a:schemeClr>
              </a:solidFill>
              <a:ln w="38100">
                <a:solidFill>
                  <a:srgbClr val="FF0000"/>
                </a:solidFill>
              </a:ln>
              <a:effectLst/>
            </c:spPr>
            <c:extLst>
              <c:ext xmlns:c16="http://schemas.microsoft.com/office/drawing/2014/chart" uri="{C3380CC4-5D6E-409C-BE32-E72D297353CC}">
                <c16:uniqueId val="{0000001A-C378-48F6-A397-07F39387DD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Accord</c:v>
                </c:pt>
                <c:pt idx="1">
                  <c:v>Civic</c:v>
                </c:pt>
                <c:pt idx="2">
                  <c:v>Fit</c:v>
                </c:pt>
                <c:pt idx="3">
                  <c:v>Insight</c:v>
                </c:pt>
                <c:pt idx="4">
                  <c:v>ILX</c:v>
                </c:pt>
                <c:pt idx="5">
                  <c:v>TLX</c:v>
                </c:pt>
                <c:pt idx="6">
                  <c:v>CR-V</c:v>
                </c:pt>
                <c:pt idx="7">
                  <c:v>HR-V</c:v>
                </c:pt>
                <c:pt idx="8">
                  <c:v>Odyssey</c:v>
                </c:pt>
                <c:pt idx="9">
                  <c:v>Passport</c:v>
                </c:pt>
                <c:pt idx="10">
                  <c:v>Pilot</c:v>
                </c:pt>
                <c:pt idx="11">
                  <c:v>Ridgeline</c:v>
                </c:pt>
                <c:pt idx="12">
                  <c:v>MDX</c:v>
                </c:pt>
                <c:pt idx="13">
                  <c:v>RDX</c:v>
                </c:pt>
              </c:strCache>
            </c:strRef>
          </c:cat>
          <c:val>
            <c:numRef>
              <c:f>Sheet1!$B$2:$B$15</c:f>
              <c:numCache>
                <c:formatCode>General</c:formatCode>
                <c:ptCount val="14"/>
                <c:pt idx="0">
                  <c:v>46</c:v>
                </c:pt>
                <c:pt idx="1">
                  <c:v>43</c:v>
                </c:pt>
                <c:pt idx="2">
                  <c:v>84</c:v>
                </c:pt>
                <c:pt idx="3">
                  <c:v>122</c:v>
                </c:pt>
                <c:pt idx="4">
                  <c:v>36</c:v>
                </c:pt>
                <c:pt idx="5">
                  <c:v>43</c:v>
                </c:pt>
                <c:pt idx="6">
                  <c:v>44</c:v>
                </c:pt>
                <c:pt idx="7">
                  <c:v>62</c:v>
                </c:pt>
                <c:pt idx="8">
                  <c:v>60</c:v>
                </c:pt>
                <c:pt idx="9">
                  <c:v>57</c:v>
                </c:pt>
                <c:pt idx="10">
                  <c:v>46</c:v>
                </c:pt>
                <c:pt idx="11">
                  <c:v>51</c:v>
                </c:pt>
                <c:pt idx="12">
                  <c:v>52</c:v>
                </c:pt>
                <c:pt idx="13">
                  <c:v>41</c:v>
                </c:pt>
              </c:numCache>
            </c:numRef>
          </c:val>
          <c:extLst>
            <c:ext xmlns:c16="http://schemas.microsoft.com/office/drawing/2014/chart" uri="{C3380CC4-5D6E-409C-BE32-E72D297353CC}">
              <c16:uniqueId val="{00000000-EDAA-48E3-9AB3-0A829E49786D}"/>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May</c:v>
                </c:pt>
              </c:strCache>
            </c:strRef>
          </c:tx>
          <c:spPr>
            <a:solidFill>
              <a:schemeClr val="bg1">
                <a:lumMod val="65000"/>
              </a:schemeClr>
            </a:solidFill>
            <a:ln w="9525">
              <a:solidFill>
                <a:schemeClr val="tx1"/>
              </a:solidFill>
            </a:ln>
            <a:effectLst/>
          </c:spPr>
          <c:invertIfNegative val="0"/>
          <c:dPt>
            <c:idx val="0"/>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1-FB57-4358-BE3B-F008B96161B6}"/>
              </c:ext>
            </c:extLst>
          </c:dPt>
          <c:dPt>
            <c:idx val="1"/>
            <c:invertIfNegative val="0"/>
            <c:bubble3D val="0"/>
            <c:spPr>
              <a:solidFill>
                <a:schemeClr val="bg1">
                  <a:lumMod val="65000"/>
                </a:schemeClr>
              </a:solidFill>
              <a:ln w="38100">
                <a:solidFill>
                  <a:srgbClr val="FF0000"/>
                </a:solidFill>
              </a:ln>
              <a:effectLst/>
            </c:spPr>
            <c:extLst>
              <c:ext xmlns:c16="http://schemas.microsoft.com/office/drawing/2014/chart" uri="{C3380CC4-5D6E-409C-BE32-E72D297353CC}">
                <c16:uniqueId val="{00000003-FB57-4358-BE3B-F008B96161B6}"/>
              </c:ext>
            </c:extLst>
          </c:dPt>
          <c:dPt>
            <c:idx val="2"/>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5-FB57-4358-BE3B-F008B96161B6}"/>
              </c:ext>
            </c:extLst>
          </c:dPt>
          <c:dPt>
            <c:idx val="3"/>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7-FB57-4358-BE3B-F008B96161B6}"/>
              </c:ext>
            </c:extLst>
          </c:dPt>
          <c:dPt>
            <c:idx val="4"/>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9-FB57-4358-BE3B-F008B96161B6}"/>
              </c:ext>
            </c:extLst>
          </c:dPt>
          <c:dPt>
            <c:idx val="5"/>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B-FB57-4358-BE3B-F008B96161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Sheet1!$B$2:$B$7</c:f>
              <c:numCache>
                <c:formatCode>General</c:formatCode>
                <c:ptCount val="6"/>
                <c:pt idx="0">
                  <c:v>48</c:v>
                </c:pt>
                <c:pt idx="1">
                  <c:v>41</c:v>
                </c:pt>
                <c:pt idx="2">
                  <c:v>112</c:v>
                </c:pt>
                <c:pt idx="3">
                  <c:v>142</c:v>
                </c:pt>
                <c:pt idx="4">
                  <c:v>46</c:v>
                </c:pt>
                <c:pt idx="5">
                  <c:v>47</c:v>
                </c:pt>
              </c:numCache>
            </c:numRef>
          </c:val>
          <c:extLst>
            <c:ext xmlns:c16="http://schemas.microsoft.com/office/drawing/2014/chart" uri="{C3380CC4-5D6E-409C-BE32-E72D297353CC}">
              <c16:uniqueId val="{0000000C-FB57-4358-BE3B-F008B96161B6}"/>
            </c:ext>
          </c:extLst>
        </c:ser>
        <c:ser>
          <c:idx val="1"/>
          <c:order val="1"/>
          <c:tx>
            <c:strRef>
              <c:f>Sheet1!$C$1</c:f>
              <c:strCache>
                <c:ptCount val="1"/>
                <c:pt idx="0">
                  <c:v>June</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0E-FB57-4358-BE3B-F008B96161B6}"/>
              </c:ext>
            </c:extLst>
          </c:dPt>
          <c:dPt>
            <c:idx val="1"/>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0-FB57-4358-BE3B-F008B96161B6}"/>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FB57-4358-BE3B-F008B96161B6}"/>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FB57-4358-BE3B-F008B96161B6}"/>
              </c:ext>
            </c:extLst>
          </c:dPt>
          <c:dPt>
            <c:idx val="4"/>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6-FB57-4358-BE3B-F008B96161B6}"/>
              </c:ext>
            </c:extLst>
          </c:dPt>
          <c:dPt>
            <c:idx val="5"/>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8-FB57-4358-BE3B-F008B96161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Sheet1!$C$2:$C$7</c:f>
              <c:numCache>
                <c:formatCode>General</c:formatCode>
                <c:ptCount val="6"/>
                <c:pt idx="0">
                  <c:v>46</c:v>
                </c:pt>
                <c:pt idx="1">
                  <c:v>43</c:v>
                </c:pt>
                <c:pt idx="2">
                  <c:v>84</c:v>
                </c:pt>
                <c:pt idx="3">
                  <c:v>122</c:v>
                </c:pt>
                <c:pt idx="4">
                  <c:v>36</c:v>
                </c:pt>
                <c:pt idx="5">
                  <c:v>43</c:v>
                </c:pt>
              </c:numCache>
            </c:numRef>
          </c:val>
          <c:extLst>
            <c:ext xmlns:c16="http://schemas.microsoft.com/office/drawing/2014/chart" uri="{C3380CC4-5D6E-409C-BE32-E72D297353CC}">
              <c16:uniqueId val="{00000019-FB57-4358-BE3B-F008B96161B6}"/>
            </c:ext>
          </c:extLst>
        </c:ser>
        <c:dLbls>
          <c:showLegendKey val="0"/>
          <c:showVal val="0"/>
          <c:showCatName val="0"/>
          <c:showSerName val="0"/>
          <c:showPercent val="0"/>
          <c:showBubbleSize val="0"/>
        </c:dLbls>
        <c:gapWidth val="10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May</c:v>
                </c:pt>
              </c:strCache>
            </c:strRef>
          </c:tx>
          <c:spPr>
            <a:solidFill>
              <a:schemeClr val="bg1">
                <a:lumMod val="65000"/>
              </a:schemeClr>
            </a:solidFill>
            <a:ln w="9525">
              <a:solidFill>
                <a:schemeClr val="tx1"/>
              </a:solidFill>
            </a:ln>
            <a:effectLst/>
          </c:spPr>
          <c:invertIfNegative val="0"/>
          <c:dPt>
            <c:idx val="0"/>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1-BD53-42CA-A2A6-9F21025B2EC2}"/>
              </c:ext>
            </c:extLst>
          </c:dPt>
          <c:dPt>
            <c:idx val="1"/>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3-BD53-42CA-A2A6-9F21025B2EC2}"/>
              </c:ext>
            </c:extLst>
          </c:dPt>
          <c:dPt>
            <c:idx val="2"/>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5-BD53-42CA-A2A6-9F21025B2EC2}"/>
              </c:ext>
            </c:extLst>
          </c:dPt>
          <c:dPt>
            <c:idx val="3"/>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7-BD53-42CA-A2A6-9F21025B2EC2}"/>
              </c:ext>
            </c:extLst>
          </c:dPt>
          <c:dPt>
            <c:idx val="4"/>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9-BD53-42CA-A2A6-9F21025B2EC2}"/>
              </c:ext>
            </c:extLst>
          </c:dPt>
          <c:dPt>
            <c:idx val="5"/>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B-BD53-42CA-A2A6-9F21025B2EC2}"/>
              </c:ext>
            </c:extLst>
          </c:dPt>
          <c:dPt>
            <c:idx val="6"/>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D-BD53-42CA-A2A6-9F21025B2EC2}"/>
              </c:ext>
            </c:extLst>
          </c:dPt>
          <c:dPt>
            <c:idx val="7"/>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1E-4B89-4365-BB63-A4594692883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Sheet1!$B$2:$B$9</c:f>
              <c:numCache>
                <c:formatCode>General</c:formatCode>
                <c:ptCount val="8"/>
                <c:pt idx="0">
                  <c:v>45</c:v>
                </c:pt>
                <c:pt idx="1">
                  <c:v>82</c:v>
                </c:pt>
                <c:pt idx="2">
                  <c:v>74</c:v>
                </c:pt>
                <c:pt idx="3">
                  <c:v>58</c:v>
                </c:pt>
                <c:pt idx="4">
                  <c:v>56</c:v>
                </c:pt>
                <c:pt idx="5">
                  <c:v>50</c:v>
                </c:pt>
                <c:pt idx="6">
                  <c:v>72</c:v>
                </c:pt>
                <c:pt idx="7">
                  <c:v>68</c:v>
                </c:pt>
              </c:numCache>
            </c:numRef>
          </c:val>
          <c:extLst>
            <c:ext xmlns:c16="http://schemas.microsoft.com/office/drawing/2014/chart" uri="{C3380CC4-5D6E-409C-BE32-E72D297353CC}">
              <c16:uniqueId val="{0000000E-BD53-42CA-A2A6-9F21025B2EC2}"/>
            </c:ext>
          </c:extLst>
        </c:ser>
        <c:ser>
          <c:idx val="1"/>
          <c:order val="1"/>
          <c:tx>
            <c:strRef>
              <c:f>Sheet1!$C$1</c:f>
              <c:strCache>
                <c:ptCount val="1"/>
                <c:pt idx="0">
                  <c:v>June</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0-BD53-42CA-A2A6-9F21025B2EC2}"/>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BD53-42CA-A2A6-9F21025B2EC2}"/>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BD53-42CA-A2A6-9F21025B2EC2}"/>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BD53-42CA-A2A6-9F21025B2EC2}"/>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BD53-42CA-A2A6-9F21025B2EC2}"/>
              </c:ext>
            </c:extLst>
          </c:dPt>
          <c:dPt>
            <c:idx val="5"/>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A-BD53-42CA-A2A6-9F21025B2EC2}"/>
              </c:ext>
            </c:extLst>
          </c:dPt>
          <c:dPt>
            <c:idx val="6"/>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C-BD53-42CA-A2A6-9F21025B2EC2}"/>
              </c:ext>
            </c:extLst>
          </c:dPt>
          <c:dPt>
            <c:idx val="7"/>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C-7468-4815-9025-9A655577FE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Sheet1!$C$2:$C$9</c:f>
              <c:numCache>
                <c:formatCode>General</c:formatCode>
                <c:ptCount val="8"/>
                <c:pt idx="0">
                  <c:v>44</c:v>
                </c:pt>
                <c:pt idx="1">
                  <c:v>62</c:v>
                </c:pt>
                <c:pt idx="2">
                  <c:v>60</c:v>
                </c:pt>
                <c:pt idx="3">
                  <c:v>57</c:v>
                </c:pt>
                <c:pt idx="4">
                  <c:v>46</c:v>
                </c:pt>
                <c:pt idx="5">
                  <c:v>51</c:v>
                </c:pt>
                <c:pt idx="6">
                  <c:v>52</c:v>
                </c:pt>
                <c:pt idx="7">
                  <c:v>41</c:v>
                </c:pt>
              </c:numCache>
            </c:numRef>
          </c:val>
          <c:extLst>
            <c:ext xmlns:c16="http://schemas.microsoft.com/office/drawing/2014/chart" uri="{C3380CC4-5D6E-409C-BE32-E72D297353CC}">
              <c16:uniqueId val="{0000001D-BD53-42CA-A2A6-9F21025B2EC2}"/>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Inventory</c:v>
                </c:pt>
              </c:strCache>
            </c:strRef>
          </c:tx>
          <c:spPr>
            <a:solidFill>
              <a:schemeClr val="tx1">
                <a:lumMod val="65000"/>
                <a:lumOff val="35000"/>
              </a:schemeClr>
            </a:solidFill>
            <a:ln>
              <a:noFill/>
            </a:ln>
            <a:effectLst/>
          </c:spPr>
          <c:invertIfNegative val="0"/>
          <c:dPt>
            <c:idx val="0"/>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1-E607-4D03-BA8D-5ED33C5F7951}"/>
              </c:ext>
            </c:extLst>
          </c:dPt>
          <c:dPt>
            <c:idx val="1"/>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3-E607-4D03-BA8D-5ED33C5F7951}"/>
              </c:ext>
            </c:extLst>
          </c:dPt>
          <c:dPt>
            <c:idx val="2"/>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5-E607-4D03-BA8D-5ED33C5F7951}"/>
              </c:ext>
            </c:extLst>
          </c:dPt>
          <c:dPt>
            <c:idx val="3"/>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7-E607-4D03-BA8D-5ED33C5F7951}"/>
              </c:ext>
            </c:extLst>
          </c:dPt>
          <c:dPt>
            <c:idx val="4"/>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9-E607-4D03-BA8D-5ED33C5F7951}"/>
              </c:ext>
            </c:extLst>
          </c:dPt>
          <c:dPt>
            <c:idx val="5"/>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B-E607-4D03-BA8D-5ED33C5F7951}"/>
              </c:ext>
            </c:extLst>
          </c:dPt>
          <c:dPt>
            <c:idx val="6"/>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D-E607-4D03-BA8D-5ED33C5F7951}"/>
              </c:ext>
            </c:extLst>
          </c:dPt>
          <c:dPt>
            <c:idx val="7"/>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F-E607-4D03-BA8D-5ED33C5F7951}"/>
              </c:ext>
            </c:extLst>
          </c:dPt>
          <c:dPt>
            <c:idx val="8"/>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1-E607-4D03-BA8D-5ED33C5F7951}"/>
              </c:ext>
            </c:extLst>
          </c:dPt>
          <c:dPt>
            <c:idx val="9"/>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3-E607-4D03-BA8D-5ED33C5F7951}"/>
              </c:ext>
            </c:extLst>
          </c:dPt>
          <c:dPt>
            <c:idx val="10"/>
            <c:invertIfNegative val="0"/>
            <c:bubble3D val="0"/>
            <c:spPr>
              <a:solidFill>
                <a:schemeClr val="tx1">
                  <a:lumMod val="65000"/>
                  <a:lumOff val="35000"/>
                </a:schemeClr>
              </a:solidFill>
              <a:ln w="38100">
                <a:solidFill>
                  <a:srgbClr val="FF0000"/>
                </a:solidFill>
              </a:ln>
              <a:effectLst/>
            </c:spPr>
            <c:extLst>
              <c:ext xmlns:c16="http://schemas.microsoft.com/office/drawing/2014/chart" uri="{C3380CC4-5D6E-409C-BE32-E72D297353CC}">
                <c16:uniqueId val="{00000015-E607-4D03-BA8D-5ED33C5F7951}"/>
              </c:ext>
            </c:extLst>
          </c:dPt>
          <c:dPt>
            <c:idx val="11"/>
            <c:invertIfNegative val="0"/>
            <c:bubble3D val="0"/>
            <c:spPr>
              <a:solidFill>
                <a:schemeClr val="tx1">
                  <a:lumMod val="65000"/>
                  <a:lumOff val="35000"/>
                </a:schemeClr>
              </a:solidFill>
              <a:ln w="38100">
                <a:solidFill>
                  <a:srgbClr val="FF0000"/>
                </a:solidFill>
              </a:ln>
              <a:effectLst/>
            </c:spPr>
            <c:extLst>
              <c:ext xmlns:c16="http://schemas.microsoft.com/office/drawing/2014/chart" uri="{C3380CC4-5D6E-409C-BE32-E72D297353CC}">
                <c16:uniqueId val="{00000017-E607-4D03-BA8D-5ED33C5F7951}"/>
              </c:ext>
            </c:extLst>
          </c:dPt>
          <c:dPt>
            <c:idx val="12"/>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9-E607-4D03-BA8D-5ED33C5F7951}"/>
              </c:ext>
            </c:extLst>
          </c:dPt>
          <c:dPt>
            <c:idx val="13"/>
            <c:invertIfNegative val="0"/>
            <c:bubble3D val="0"/>
            <c:spPr>
              <a:solidFill>
                <a:schemeClr val="tx1">
                  <a:lumMod val="65000"/>
                  <a:lumOff val="35000"/>
                </a:schemeClr>
              </a:solidFill>
              <a:ln w="38100">
                <a:solidFill>
                  <a:srgbClr val="FF0000"/>
                </a:solidFill>
              </a:ln>
              <a:effectLst/>
            </c:spPr>
            <c:extLst>
              <c:ext xmlns:c16="http://schemas.microsoft.com/office/drawing/2014/chart" uri="{C3380CC4-5D6E-409C-BE32-E72D297353CC}">
                <c16:uniqueId val="{0000001B-E607-4D03-BA8D-5ED33C5F795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Accord</c:v>
                </c:pt>
                <c:pt idx="1">
                  <c:v>Civic</c:v>
                </c:pt>
                <c:pt idx="2">
                  <c:v>Fit</c:v>
                </c:pt>
                <c:pt idx="3">
                  <c:v>Insight</c:v>
                </c:pt>
                <c:pt idx="4">
                  <c:v>ILX</c:v>
                </c:pt>
                <c:pt idx="5">
                  <c:v>TLX</c:v>
                </c:pt>
                <c:pt idx="6">
                  <c:v>CR-V</c:v>
                </c:pt>
                <c:pt idx="7">
                  <c:v>HR-V</c:v>
                </c:pt>
                <c:pt idx="8">
                  <c:v>Odyssey</c:v>
                </c:pt>
                <c:pt idx="9">
                  <c:v>Passport</c:v>
                </c:pt>
                <c:pt idx="10">
                  <c:v>Pilot</c:v>
                </c:pt>
                <c:pt idx="11">
                  <c:v>Ridgeline</c:v>
                </c:pt>
                <c:pt idx="12">
                  <c:v>MDX</c:v>
                </c:pt>
                <c:pt idx="13">
                  <c:v>RDX</c:v>
                </c:pt>
              </c:strCache>
            </c:strRef>
          </c:cat>
          <c:val>
            <c:numRef>
              <c:f>Sheet1!$B$2:$B$15</c:f>
              <c:numCache>
                <c:formatCode>General</c:formatCode>
                <c:ptCount val="14"/>
                <c:pt idx="0">
                  <c:v>189</c:v>
                </c:pt>
                <c:pt idx="1">
                  <c:v>86</c:v>
                </c:pt>
                <c:pt idx="2">
                  <c:v>65</c:v>
                </c:pt>
                <c:pt idx="3">
                  <c:v>386</c:v>
                </c:pt>
                <c:pt idx="4">
                  <c:v>285</c:v>
                </c:pt>
                <c:pt idx="5">
                  <c:v>107</c:v>
                </c:pt>
                <c:pt idx="6">
                  <c:v>73</c:v>
                </c:pt>
                <c:pt idx="7">
                  <c:v>70</c:v>
                </c:pt>
                <c:pt idx="8">
                  <c:v>116</c:v>
                </c:pt>
                <c:pt idx="9">
                  <c:v>73</c:v>
                </c:pt>
                <c:pt idx="10">
                  <c:v>38</c:v>
                </c:pt>
                <c:pt idx="11">
                  <c:v>46</c:v>
                </c:pt>
                <c:pt idx="12">
                  <c:v>185</c:v>
                </c:pt>
                <c:pt idx="13">
                  <c:v>48</c:v>
                </c:pt>
              </c:numCache>
            </c:numRef>
          </c:val>
          <c:extLst>
            <c:ext xmlns:c16="http://schemas.microsoft.com/office/drawing/2014/chart" uri="{C3380CC4-5D6E-409C-BE32-E72D297353CC}">
              <c16:uniqueId val="{0000001C-E607-4D03-BA8D-5ED33C5F7951}"/>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May</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1-F315-42D6-9FF4-76A4518A778E}"/>
              </c:ext>
            </c:extLst>
          </c:dPt>
          <c:dPt>
            <c:idx val="1"/>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3-F315-42D6-9FF4-76A4518A778E}"/>
              </c:ext>
            </c:extLst>
          </c:dPt>
          <c:dPt>
            <c:idx val="2"/>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5-F315-42D6-9FF4-76A4518A778E}"/>
              </c:ext>
            </c:extLst>
          </c:dPt>
          <c:dPt>
            <c:idx val="3"/>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7-F315-42D6-9FF4-76A4518A778E}"/>
              </c:ext>
            </c:extLst>
          </c:dPt>
          <c:dPt>
            <c:idx val="4"/>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9-F315-42D6-9FF4-76A4518A778E}"/>
              </c:ext>
            </c:extLst>
          </c:dPt>
          <c:dPt>
            <c:idx val="5"/>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B-F315-42D6-9FF4-76A4518A77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Sheet1!$B$2:$B$7</c:f>
              <c:numCache>
                <c:formatCode>General</c:formatCode>
                <c:ptCount val="6"/>
                <c:pt idx="0">
                  <c:v>386</c:v>
                </c:pt>
                <c:pt idx="1">
                  <c:v>194</c:v>
                </c:pt>
                <c:pt idx="2">
                  <c:v>115</c:v>
                </c:pt>
                <c:pt idx="3">
                  <c:v>540</c:v>
                </c:pt>
                <c:pt idx="4">
                  <c:v>518</c:v>
                </c:pt>
                <c:pt idx="5">
                  <c:v>251</c:v>
                </c:pt>
              </c:numCache>
            </c:numRef>
          </c:val>
          <c:extLst>
            <c:ext xmlns:c16="http://schemas.microsoft.com/office/drawing/2014/chart" uri="{C3380CC4-5D6E-409C-BE32-E72D297353CC}">
              <c16:uniqueId val="{0000000C-F315-42D6-9FF4-76A4518A778E}"/>
            </c:ext>
          </c:extLst>
        </c:ser>
        <c:ser>
          <c:idx val="1"/>
          <c:order val="1"/>
          <c:tx>
            <c:strRef>
              <c:f>Sheet1!$C$1</c:f>
              <c:strCache>
                <c:ptCount val="1"/>
                <c:pt idx="0">
                  <c:v>June</c:v>
                </c:pt>
              </c:strCache>
            </c:strRef>
          </c:tx>
          <c:spPr>
            <a:solidFill>
              <a:schemeClr val="tx1">
                <a:lumMod val="75000"/>
                <a:lumOff val="25000"/>
              </a:schemeClr>
            </a:solidFill>
            <a:ln>
              <a:no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0E-F315-42D6-9FF4-76A4518A778E}"/>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0-F315-42D6-9FF4-76A4518A778E}"/>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F315-42D6-9FF4-76A4518A778E}"/>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F315-42D6-9FF4-76A4518A778E}"/>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F315-42D6-9FF4-76A4518A778E}"/>
              </c:ext>
            </c:extLst>
          </c:dPt>
          <c:dPt>
            <c:idx val="5"/>
            <c:invertIfNegative val="0"/>
            <c:bubble3D val="0"/>
            <c:spPr>
              <a:solidFill>
                <a:schemeClr val="tx1">
                  <a:lumMod val="75000"/>
                  <a:lumOff val="25000"/>
                </a:schemeClr>
              </a:solidFill>
              <a:ln>
                <a:solidFill>
                  <a:schemeClr val="tx1"/>
                </a:solidFill>
              </a:ln>
              <a:effectLst/>
            </c:spPr>
            <c:extLst>
              <c:ext xmlns:c16="http://schemas.microsoft.com/office/drawing/2014/chart" uri="{C3380CC4-5D6E-409C-BE32-E72D297353CC}">
                <c16:uniqueId val="{00000018-F315-42D6-9FF4-76A4518A77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Sheet1!$C$2:$C$7</c:f>
              <c:numCache>
                <c:formatCode>General</c:formatCode>
                <c:ptCount val="6"/>
                <c:pt idx="0">
                  <c:v>189</c:v>
                </c:pt>
                <c:pt idx="1">
                  <c:v>86</c:v>
                </c:pt>
                <c:pt idx="2">
                  <c:v>65</c:v>
                </c:pt>
                <c:pt idx="3">
                  <c:v>386</c:v>
                </c:pt>
                <c:pt idx="4">
                  <c:v>285</c:v>
                </c:pt>
                <c:pt idx="5">
                  <c:v>107</c:v>
                </c:pt>
              </c:numCache>
            </c:numRef>
          </c:val>
          <c:extLst>
            <c:ext xmlns:c16="http://schemas.microsoft.com/office/drawing/2014/chart" uri="{C3380CC4-5D6E-409C-BE32-E72D297353CC}">
              <c16:uniqueId val="{00000019-F315-42D6-9FF4-76A4518A778E}"/>
            </c:ext>
          </c:extLst>
        </c:ser>
        <c:dLbls>
          <c:showLegendKey val="0"/>
          <c:showVal val="0"/>
          <c:showCatName val="0"/>
          <c:showSerName val="0"/>
          <c:showPercent val="0"/>
          <c:showBubbleSize val="0"/>
        </c:dLbls>
        <c:gapWidth val="10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5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May</c:v>
                </c:pt>
              </c:strCache>
            </c:strRef>
          </c:tx>
          <c:spPr>
            <a:solidFill>
              <a:schemeClr val="tx1">
                <a:lumMod val="50000"/>
                <a:lumOff val="50000"/>
              </a:schemeClr>
            </a:solidFill>
            <a:ln w="9525">
              <a:solidFill>
                <a:schemeClr val="tx1"/>
              </a:solidFill>
            </a:ln>
            <a:effectLst/>
          </c:spPr>
          <c:invertIfNegative val="0"/>
          <c:dPt>
            <c:idx val="0"/>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1-BED6-4B36-BDA2-DE850D03C7D2}"/>
              </c:ext>
            </c:extLst>
          </c:dPt>
          <c:dPt>
            <c:idx val="1"/>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3-BED6-4B36-BDA2-DE850D03C7D2}"/>
              </c:ext>
            </c:extLst>
          </c:dPt>
          <c:dPt>
            <c:idx val="2"/>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5-BED6-4B36-BDA2-DE850D03C7D2}"/>
              </c:ext>
            </c:extLst>
          </c:dPt>
          <c:dPt>
            <c:idx val="3"/>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7-BED6-4B36-BDA2-DE850D03C7D2}"/>
              </c:ext>
            </c:extLst>
          </c:dPt>
          <c:dPt>
            <c:idx val="4"/>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9-BED6-4B36-BDA2-DE850D03C7D2}"/>
              </c:ext>
            </c:extLst>
          </c:dPt>
          <c:dPt>
            <c:idx val="5"/>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B-BED6-4B36-BDA2-DE850D03C7D2}"/>
              </c:ext>
            </c:extLst>
          </c:dPt>
          <c:dPt>
            <c:idx val="6"/>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D-BED6-4B36-BDA2-DE850D03C7D2}"/>
              </c:ext>
            </c:extLst>
          </c:dPt>
          <c:dPt>
            <c:idx val="7"/>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F-BED6-4B36-BDA2-DE850D03C7D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Sheet1!$B$2:$B$9</c:f>
              <c:numCache>
                <c:formatCode>General</c:formatCode>
                <c:ptCount val="8"/>
                <c:pt idx="0">
                  <c:v>172</c:v>
                </c:pt>
                <c:pt idx="1">
                  <c:v>202</c:v>
                </c:pt>
                <c:pt idx="2">
                  <c:v>291</c:v>
                </c:pt>
                <c:pt idx="3">
                  <c:v>201</c:v>
                </c:pt>
                <c:pt idx="4">
                  <c:v>118</c:v>
                </c:pt>
                <c:pt idx="5">
                  <c:v>111</c:v>
                </c:pt>
                <c:pt idx="6">
                  <c:v>461</c:v>
                </c:pt>
                <c:pt idx="7">
                  <c:v>108</c:v>
                </c:pt>
              </c:numCache>
            </c:numRef>
          </c:val>
          <c:extLst>
            <c:ext xmlns:c16="http://schemas.microsoft.com/office/drawing/2014/chart" uri="{C3380CC4-5D6E-409C-BE32-E72D297353CC}">
              <c16:uniqueId val="{00000010-BED6-4B36-BDA2-DE850D03C7D2}"/>
            </c:ext>
          </c:extLst>
        </c:ser>
        <c:ser>
          <c:idx val="1"/>
          <c:order val="1"/>
          <c:tx>
            <c:strRef>
              <c:f>Sheet1!$C$1</c:f>
              <c:strCache>
                <c:ptCount val="1"/>
                <c:pt idx="0">
                  <c:v>June</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BED6-4B36-BDA2-DE850D03C7D2}"/>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BED6-4B36-BDA2-DE850D03C7D2}"/>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BED6-4B36-BDA2-DE850D03C7D2}"/>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BED6-4B36-BDA2-DE850D03C7D2}"/>
              </c:ext>
            </c:extLst>
          </c:dPt>
          <c:dPt>
            <c:idx val="4"/>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A-BED6-4B36-BDA2-DE850D03C7D2}"/>
              </c:ext>
            </c:extLst>
          </c:dPt>
          <c:dPt>
            <c:idx val="5"/>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C-BED6-4B36-BDA2-DE850D03C7D2}"/>
              </c:ext>
            </c:extLst>
          </c:dPt>
          <c:dPt>
            <c:idx val="6"/>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E-BED6-4B36-BDA2-DE850D03C7D2}"/>
              </c:ext>
            </c:extLst>
          </c:dPt>
          <c:dPt>
            <c:idx val="7"/>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20-BED6-4B36-BDA2-DE850D03C7D2}"/>
              </c:ext>
            </c:extLst>
          </c:dPt>
          <c:dLbls>
            <c:dLbl>
              <c:idx val="4"/>
              <c:layout>
                <c:manualLayout>
                  <c:x val="-1.6124115570042713E-3"/>
                  <c:y val="9.99692130992841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477971728458213E-2"/>
                      <c:h val="0.12425061946442172"/>
                    </c:manualLayout>
                  </c15:layout>
                </c:ext>
                <c:ext xmlns:c16="http://schemas.microsoft.com/office/drawing/2014/chart" uri="{C3380CC4-5D6E-409C-BE32-E72D297353CC}">
                  <c16:uniqueId val="{0000001A-BED6-4B36-BDA2-DE850D03C7D2}"/>
                </c:ext>
              </c:extLst>
            </c:dLbl>
            <c:dLbl>
              <c:idx val="5"/>
              <c:layout>
                <c:manualLayout>
                  <c:x val="0"/>
                  <c:y val="8.13435446834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ED6-4B36-BDA2-DE850D03C7D2}"/>
                </c:ext>
              </c:extLst>
            </c:dLbl>
            <c:dLbl>
              <c:idx val="7"/>
              <c:layout>
                <c:manualLayout>
                  <c:x val="1.182421482369268E-16"/>
                  <c:y val="8.959408176036017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477971728458213E-2"/>
                      <c:h val="7.6064783661044882E-2"/>
                    </c:manualLayout>
                  </c15:layout>
                </c:ext>
                <c:ext xmlns:c16="http://schemas.microsoft.com/office/drawing/2014/chart" uri="{C3380CC4-5D6E-409C-BE32-E72D297353CC}">
                  <c16:uniqueId val="{00000020-BED6-4B36-BDA2-DE850D03C7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Sheet1!$C$2:$C$9</c:f>
              <c:numCache>
                <c:formatCode>General</c:formatCode>
                <c:ptCount val="8"/>
                <c:pt idx="0">
                  <c:v>73</c:v>
                </c:pt>
                <c:pt idx="1">
                  <c:v>70</c:v>
                </c:pt>
                <c:pt idx="2">
                  <c:v>116</c:v>
                </c:pt>
                <c:pt idx="3">
                  <c:v>73</c:v>
                </c:pt>
                <c:pt idx="4">
                  <c:v>38</c:v>
                </c:pt>
                <c:pt idx="5">
                  <c:v>46</c:v>
                </c:pt>
                <c:pt idx="6">
                  <c:v>185</c:v>
                </c:pt>
                <c:pt idx="7">
                  <c:v>48</c:v>
                </c:pt>
              </c:numCache>
            </c:numRef>
          </c:val>
          <c:extLst>
            <c:ext xmlns:c16="http://schemas.microsoft.com/office/drawing/2014/chart" uri="{C3380CC4-5D6E-409C-BE32-E72D297353CC}">
              <c16:uniqueId val="{00000021-BED6-4B36-BDA2-DE850D03C7D2}"/>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4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1082" tIns="45541" rIns="91082" bIns="45541"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1082" tIns="45541" rIns="91082" bIns="45541" rtlCol="0"/>
          <a:lstStyle>
            <a:lvl1pPr algn="r">
              <a:defRPr sz="1200"/>
            </a:lvl1pPr>
          </a:lstStyle>
          <a:p>
            <a:fld id="{1BF9E511-A341-4D9E-B9CF-6BC341085AFA}" type="datetimeFigureOut">
              <a:rPr lang="en-US" smtClean="0"/>
              <a:pPr/>
              <a:t>7/14/2020</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1082" tIns="45541" rIns="91082" bIns="45541"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1082" tIns="45541" rIns="91082" bIns="45541" rtlCol="0" anchor="b"/>
          <a:lstStyle>
            <a:lvl1pPr algn="r">
              <a:defRPr sz="1200"/>
            </a:lvl1pPr>
          </a:lstStyle>
          <a:p>
            <a:fld id="{433C47CF-4E2E-4B90-8C3A-5B12BA0BA5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defTabSz="910467">
              <a:defRPr sz="1200" b="0"/>
            </a:lvl1pPr>
          </a:lstStyle>
          <a:p>
            <a:pPr>
              <a:defRPr/>
            </a:pPr>
            <a:endParaRPr lang="en-US"/>
          </a:p>
        </p:txBody>
      </p:sp>
      <p:sp>
        <p:nvSpPr>
          <p:cNvPr id="33795" name="Rectangle 3"/>
          <p:cNvSpPr>
            <a:spLocks noGrp="1" noChangeArrowheads="1"/>
          </p:cNvSpPr>
          <p:nvPr>
            <p:ph type="dt" idx="1"/>
          </p:nvPr>
        </p:nvSpPr>
        <p:spPr bwMode="auto">
          <a:xfrm>
            <a:off x="3884842"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algn="r" defTabSz="910467">
              <a:defRPr sz="1200" b="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2588" y="684213"/>
            <a:ext cx="6094412"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6114" y="4344109"/>
            <a:ext cx="5485774" cy="4114643"/>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defTabSz="910467">
              <a:defRPr sz="1200" b="0"/>
            </a:lvl1pPr>
          </a:lstStyle>
          <a:p>
            <a:pPr>
              <a:defRPr/>
            </a:pPr>
            <a:endParaRPr lang="en-US"/>
          </a:p>
        </p:txBody>
      </p:sp>
      <p:sp>
        <p:nvSpPr>
          <p:cNvPr id="33799" name="Rectangle 7"/>
          <p:cNvSpPr>
            <a:spLocks noGrp="1" noChangeArrowheads="1"/>
          </p:cNvSpPr>
          <p:nvPr>
            <p:ph type="sldNum" sz="quarter" idx="5"/>
          </p:nvPr>
        </p:nvSpPr>
        <p:spPr bwMode="auto">
          <a:xfrm>
            <a:off x="3884842"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algn="r" defTabSz="910467">
              <a:defRPr sz="1200" b="0"/>
            </a:lvl1pPr>
          </a:lstStyle>
          <a:p>
            <a:pPr>
              <a:defRPr/>
            </a:pPr>
            <a:fld id="{2F334CA9-AB3D-44D8-872A-5FB05686A8F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334CA9-AB3D-44D8-872A-5FB05686A8FB}" type="slidenum">
              <a:rPr lang="en-US" smtClean="0"/>
              <a:pPr>
                <a:defRPr/>
              </a:pPr>
              <a:t>1</a:t>
            </a:fld>
            <a:endParaRPr lang="en-US" dirty="0"/>
          </a:p>
        </p:txBody>
      </p:sp>
    </p:spTree>
    <p:extLst>
      <p:ext uri="{BB962C8B-B14F-4D97-AF65-F5344CB8AC3E}">
        <p14:creationId xmlns:p14="http://schemas.microsoft.com/office/powerpoint/2010/main" val="80564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008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779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316338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246214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382588" y="684213"/>
            <a:ext cx="6094412" cy="3429000"/>
          </a:xfrm>
          <a:ln/>
        </p:spPr>
      </p:sp>
      <p:sp>
        <p:nvSpPr>
          <p:cNvPr id="87042" name="Rectangle 3"/>
          <p:cNvSpPr>
            <a:spLocks noGrp="1" noChangeArrowheads="1"/>
          </p:cNvSpPr>
          <p:nvPr>
            <p:ph type="body" idx="1"/>
          </p:nvPr>
        </p:nvSpPr>
        <p:spPr>
          <a:noFill/>
          <a:ln/>
        </p:spPr>
        <p:txBody>
          <a:bodyPr/>
          <a:lstStyle/>
          <a:p>
            <a:pPr marL="162865" indent="-162865"/>
            <a:endParaRPr lang="en-US" dirty="0" smtClean="0"/>
          </a:p>
        </p:txBody>
      </p:sp>
    </p:spTree>
    <p:extLst>
      <p:ext uri="{BB962C8B-B14F-4D97-AF65-F5344CB8AC3E}">
        <p14:creationId xmlns:p14="http://schemas.microsoft.com/office/powerpoint/2010/main" val="184597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754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B1F7526C-9C4F-4275-B877-AED8C245166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55298" name="Rectangle 2"/>
          <p:cNvSpPr>
            <a:spLocks noGrp="1" noRot="1" noChangeAspect="1" noChangeArrowheads="1" noTextEdit="1"/>
          </p:cNvSpPr>
          <p:nvPr>
            <p:ph type="sldImg"/>
          </p:nvPr>
        </p:nvSpPr>
        <p:spPr>
          <a:xfrm>
            <a:off x="382588" y="684213"/>
            <a:ext cx="6094412" cy="3429000"/>
          </a:xfrm>
          <a:ln/>
        </p:spPr>
      </p:sp>
      <p:sp>
        <p:nvSpPr>
          <p:cNvPr id="55299" name="Rectangle 3"/>
          <p:cNvSpPr>
            <a:spLocks noGrp="1" noChangeArrowheads="1"/>
          </p:cNvSpPr>
          <p:nvPr>
            <p:ph type="body" idx="1"/>
          </p:nvPr>
        </p:nvSpPr>
        <p:spPr>
          <a:noFill/>
          <a:ln/>
        </p:spPr>
        <p:txBody>
          <a:bodyPr/>
          <a:lstStyle/>
          <a:p>
            <a:pPr marL="226124" indent="-226124" eaLnBrk="1" hangingPunct="1">
              <a:buFontTx/>
              <a:buChar char="•"/>
            </a:pPr>
            <a:endParaRPr lang="en-US" dirty="0" smtClean="0"/>
          </a:p>
        </p:txBody>
      </p:sp>
    </p:spTree>
    <p:extLst>
      <p:ext uri="{BB962C8B-B14F-4D97-AF65-F5344CB8AC3E}">
        <p14:creationId xmlns:p14="http://schemas.microsoft.com/office/powerpoint/2010/main" val="56497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124816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369241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77DE3CE2-81EA-41AE-8225-9C7095BB159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199086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77DE3CE2-81EA-41AE-8225-9C7095BB159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40109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pPr defTabSz="907657"/>
            <a:fld id="{60BC1673-91EB-4FD7-ABA2-74CB3F909A98}" type="slidenum">
              <a:rPr lang="en-US" smtClean="0"/>
              <a:pPr defTabSz="907657"/>
              <a:t>12</a:t>
            </a:fld>
            <a:endParaRPr lang="en-US" smtClean="0"/>
          </a:p>
        </p:txBody>
      </p:sp>
      <p:sp>
        <p:nvSpPr>
          <p:cNvPr id="151554" name="Rectangle 2"/>
          <p:cNvSpPr>
            <a:spLocks noGrp="1" noRot="1" noChangeAspect="1" noChangeArrowheads="1" noTextEdit="1"/>
          </p:cNvSpPr>
          <p:nvPr>
            <p:ph type="sldImg"/>
          </p:nvPr>
        </p:nvSpPr>
        <p:spPr>
          <a:xfrm>
            <a:off x="382588" y="684213"/>
            <a:ext cx="6094412" cy="3429000"/>
          </a:xfrm>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842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extLst>
      <p:ext uri="{BB962C8B-B14F-4D97-AF65-F5344CB8AC3E}">
        <p14:creationId xmlns:p14="http://schemas.microsoft.com/office/powerpoint/2010/main" val="53233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extLst>
      <p:ext uri="{BB962C8B-B14F-4D97-AF65-F5344CB8AC3E}">
        <p14:creationId xmlns:p14="http://schemas.microsoft.com/office/powerpoint/2010/main" val="86118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extLst>
      <p:ext uri="{BB962C8B-B14F-4D97-AF65-F5344CB8AC3E}">
        <p14:creationId xmlns:p14="http://schemas.microsoft.com/office/powerpoint/2010/main" val="354246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extLst>
      <p:ext uri="{BB962C8B-B14F-4D97-AF65-F5344CB8AC3E}">
        <p14:creationId xmlns:p14="http://schemas.microsoft.com/office/powerpoint/2010/main" val="93359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extLst>
      <p:ext uri="{BB962C8B-B14F-4D97-AF65-F5344CB8AC3E}">
        <p14:creationId xmlns:p14="http://schemas.microsoft.com/office/powerpoint/2010/main" val="26765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extLst>
      <p:ext uri="{BB962C8B-B14F-4D97-AF65-F5344CB8AC3E}">
        <p14:creationId xmlns:p14="http://schemas.microsoft.com/office/powerpoint/2010/main" val="264703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extLst>
      <p:ext uri="{BB962C8B-B14F-4D97-AF65-F5344CB8AC3E}">
        <p14:creationId xmlns:p14="http://schemas.microsoft.com/office/powerpoint/2010/main" val="389628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extLst>
      <p:ext uri="{BB962C8B-B14F-4D97-AF65-F5344CB8AC3E}">
        <p14:creationId xmlns:p14="http://schemas.microsoft.com/office/powerpoint/2010/main" val="208391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extLst>
      <p:ext uri="{BB962C8B-B14F-4D97-AF65-F5344CB8AC3E}">
        <p14:creationId xmlns:p14="http://schemas.microsoft.com/office/powerpoint/2010/main" val="360011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extLst>
      <p:ext uri="{BB962C8B-B14F-4D97-AF65-F5344CB8AC3E}">
        <p14:creationId xmlns:p14="http://schemas.microsoft.com/office/powerpoint/2010/main" val="400041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extLst>
      <p:ext uri="{BB962C8B-B14F-4D97-AF65-F5344CB8AC3E}">
        <p14:creationId xmlns:p14="http://schemas.microsoft.com/office/powerpoint/2010/main" val="32466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extLst>
      <p:ext uri="{BB962C8B-B14F-4D97-AF65-F5344CB8AC3E}">
        <p14:creationId xmlns:p14="http://schemas.microsoft.com/office/powerpoint/2010/main" val="1937269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gif"/><Relationship Id="rId4" Type="http://schemas.openxmlformats.org/officeDocument/2006/relationships/image" Target="../media/image20.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1.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588" b="760"/>
          <a:stretch/>
        </p:blipFill>
        <p:spPr>
          <a:xfrm>
            <a:off x="304800" y="-1"/>
            <a:ext cx="11871489" cy="6858001"/>
          </a:xfrm>
          <a:prstGeom prst="rect">
            <a:avLst/>
          </a:prstGeom>
          <a:ln>
            <a:noFill/>
          </a:ln>
          <a:effectLst>
            <a:outerShdw blurRad="190500" algn="tl" rotWithShape="0">
              <a:srgbClr val="000000">
                <a:alpha val="70000"/>
              </a:srgbClr>
            </a:outerShdw>
          </a:effectLst>
        </p:spPr>
      </p:pic>
      <p:sp>
        <p:nvSpPr>
          <p:cNvPr id="26" name="Rectangle 20"/>
          <p:cNvSpPr>
            <a:spLocks noChangeArrowheads="1"/>
          </p:cNvSpPr>
          <p:nvPr/>
        </p:nvSpPr>
        <p:spPr bwMode="auto">
          <a:xfrm>
            <a:off x="0" y="457200"/>
            <a:ext cx="8991600" cy="1676400"/>
          </a:xfrm>
          <a:prstGeom prst="rect">
            <a:avLst/>
          </a:prstGeom>
          <a:solidFill>
            <a:srgbClr val="C00000"/>
          </a:solidFill>
          <a:ln w="9525">
            <a:noFill/>
            <a:miter lim="800000"/>
            <a:headEnd/>
            <a:tailEnd/>
          </a:ln>
        </p:spPr>
        <p:txBody>
          <a:bodyPr wrap="none" anchor="ctr"/>
          <a:lstStyle/>
          <a:p>
            <a:pPr>
              <a:defRPr/>
            </a:pPr>
            <a:endParaRPr lang="en-US" dirty="0">
              <a:solidFill>
                <a:schemeClr val="bg1"/>
              </a:solidFill>
              <a:latin typeface="+mj-lt"/>
            </a:endParaRPr>
          </a:p>
        </p:txBody>
      </p:sp>
      <p:sp>
        <p:nvSpPr>
          <p:cNvPr id="26631" name="Text Box 6"/>
          <p:cNvSpPr txBox="1">
            <a:spLocks noChangeArrowheads="1"/>
          </p:cNvSpPr>
          <p:nvPr/>
        </p:nvSpPr>
        <p:spPr bwMode="auto">
          <a:xfrm>
            <a:off x="533400" y="457200"/>
            <a:ext cx="8458200" cy="830997"/>
          </a:xfrm>
          <a:prstGeom prst="rect">
            <a:avLst/>
          </a:prstGeom>
          <a:noFill/>
          <a:ln w="9525">
            <a:noFill/>
            <a:miter lim="800000"/>
            <a:headEnd/>
            <a:tailEnd/>
          </a:ln>
        </p:spPr>
        <p:txBody>
          <a:bodyPr wrap="square">
            <a:spAutoFit/>
          </a:bodyPr>
          <a:lstStyle/>
          <a:p>
            <a:r>
              <a:rPr lang="en-US" sz="4800" b="0" dirty="0" smtClean="0">
                <a:solidFill>
                  <a:schemeClr val="bg1"/>
                </a:solidFill>
                <a:latin typeface="+mj-lt"/>
                <a:ea typeface="HGSSoeiKakugothicUB" pitchFamily="50" charset="-128"/>
              </a:rPr>
              <a:t>Sales and Production Update</a:t>
            </a:r>
            <a:endParaRPr lang="en-US" sz="4800" b="0" dirty="0">
              <a:solidFill>
                <a:schemeClr val="bg1"/>
              </a:solidFill>
              <a:latin typeface="+mj-lt"/>
              <a:ea typeface="HGSSoeiKakugothicUB" pitchFamily="50" charset="-128"/>
            </a:endParaRPr>
          </a:p>
        </p:txBody>
      </p:sp>
      <p:sp>
        <p:nvSpPr>
          <p:cNvPr id="26629" name="Text Box 20"/>
          <p:cNvSpPr txBox="1">
            <a:spLocks noChangeArrowheads="1"/>
          </p:cNvSpPr>
          <p:nvPr/>
        </p:nvSpPr>
        <p:spPr bwMode="auto">
          <a:xfrm>
            <a:off x="533405" y="1272471"/>
            <a:ext cx="8458195" cy="769441"/>
          </a:xfrm>
          <a:prstGeom prst="rect">
            <a:avLst/>
          </a:prstGeom>
          <a:noFill/>
          <a:ln w="9525">
            <a:noFill/>
            <a:miter lim="800000"/>
            <a:headEnd/>
            <a:tailEnd/>
          </a:ln>
        </p:spPr>
        <p:txBody>
          <a:bodyPr wrap="square">
            <a:spAutoFit/>
          </a:bodyPr>
          <a:lstStyle/>
          <a:p>
            <a:r>
              <a:rPr lang="en-US" sz="4400" b="0" dirty="0" smtClean="0">
                <a:solidFill>
                  <a:schemeClr val="bg1"/>
                </a:solidFill>
                <a:latin typeface="+mj-lt"/>
                <a:ea typeface="HGSSoeiKakugothicUB" pitchFamily="50" charset="-128"/>
              </a:rPr>
              <a:t>June 2020</a:t>
            </a:r>
            <a:endParaRPr lang="en-US" sz="4400" b="0" dirty="0">
              <a:solidFill>
                <a:schemeClr val="bg1"/>
              </a:solidFill>
              <a:latin typeface="+mj-lt"/>
              <a:ea typeface="HGSSoeiKakugothicUB" pitchFamily="50" charset="-128"/>
            </a:endParaRPr>
          </a:p>
        </p:txBody>
      </p:sp>
      <p:sp>
        <p:nvSpPr>
          <p:cNvPr id="9" name="Rectangle 24"/>
          <p:cNvSpPr>
            <a:spLocks noChangeArrowheads="1"/>
          </p:cNvSpPr>
          <p:nvPr/>
        </p:nvSpPr>
        <p:spPr bwMode="auto">
          <a:xfrm>
            <a:off x="0" y="-30480"/>
            <a:ext cx="304800" cy="6888480"/>
          </a:xfrm>
          <a:prstGeom prst="rect">
            <a:avLst/>
          </a:prstGeom>
          <a:solidFill>
            <a:srgbClr val="C00000"/>
          </a:solidFill>
          <a:ln w="9525">
            <a:noFill/>
            <a:miter lim="800000"/>
            <a:headEnd/>
            <a:tailEnd/>
          </a:ln>
        </p:spPr>
        <p:txBody>
          <a:bodyPr wrap="none" anchor="ctr"/>
          <a:lstStyle/>
          <a:p>
            <a:pPr>
              <a:defRPr/>
            </a:pPr>
            <a:endParaRPr lang="en-US" b="0" dirty="0">
              <a:latin typeface="+mj-lt"/>
            </a:endParaRPr>
          </a:p>
        </p:txBody>
      </p:sp>
      <p:sp>
        <p:nvSpPr>
          <p:cNvPr id="3" name="TextBox 2"/>
          <p:cNvSpPr txBox="1"/>
          <p:nvPr/>
        </p:nvSpPr>
        <p:spPr>
          <a:xfrm>
            <a:off x="8610600" y="6431583"/>
            <a:ext cx="2941896" cy="369332"/>
          </a:xfrm>
          <a:prstGeom prst="rect">
            <a:avLst/>
          </a:prstGeom>
          <a:noFill/>
        </p:spPr>
        <p:txBody>
          <a:bodyPr wrap="none" rtlCol="0">
            <a:spAutoFit/>
          </a:bodyPr>
          <a:lstStyle/>
          <a:p>
            <a:r>
              <a:rPr lang="en-US" b="0" dirty="0" smtClean="0">
                <a:solidFill>
                  <a:schemeClr val="bg1"/>
                </a:solidFill>
              </a:rPr>
              <a:t>2020 Honda Accord Hybrid</a:t>
            </a:r>
            <a:endParaRPr lang="en-US" b="0" dirty="0">
              <a:solidFill>
                <a:schemeClr val="bg1"/>
              </a:solidFill>
            </a:endParaRPr>
          </a:p>
        </p:txBody>
      </p:sp>
    </p:spTree>
    <p:extLst>
      <p:ext uri="{BB962C8B-B14F-4D97-AF65-F5344CB8AC3E}">
        <p14:creationId xmlns:p14="http://schemas.microsoft.com/office/powerpoint/2010/main" val="391712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auto">
          <a:xfrm>
            <a:off x="2346154" y="3903260"/>
            <a:ext cx="8138160" cy="193434"/>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9306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91177" name="Text Box 40"/>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U.S. Inventory – Passenger Cars</a:t>
            </a:r>
          </a:p>
        </p:txBody>
      </p:sp>
      <p:sp>
        <p:nvSpPr>
          <p:cNvPr id="6164" name="Rectangle 3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23" name="Text Box 6"/>
          <p:cNvSpPr txBox="1">
            <a:spLocks noChangeArrowheads="1"/>
          </p:cNvSpPr>
          <p:nvPr/>
        </p:nvSpPr>
        <p:spPr bwMode="auto">
          <a:xfrm>
            <a:off x="1724800" y="6091433"/>
            <a:ext cx="8943200" cy="316463"/>
          </a:xfrm>
          <a:prstGeom prst="rect">
            <a:avLst/>
          </a:prstGeom>
          <a:noFill/>
          <a:ln w="28575">
            <a:noFill/>
            <a:miter lim="800000"/>
            <a:headEnd/>
            <a:tailEnd/>
          </a:ln>
        </p:spPr>
        <p:txBody>
          <a:bodyPr wrap="square">
            <a:spAutoFit/>
          </a:bodyPr>
          <a:lstStyle/>
          <a:p>
            <a:pPr marL="1371600" marR="0" lvl="0" indent="-1260475" algn="l" defTabSz="914400" rtl="0" eaLnBrk="1" fontAlgn="base" latinLnBrk="0" hangingPunct="1">
              <a:lnSpc>
                <a:spcPct val="90000"/>
              </a:lnSpc>
              <a:spcBef>
                <a:spcPts val="96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  </a:t>
            </a:r>
            <a:r>
              <a:rPr lang="en-US" sz="1600" b="0" noProof="0" dirty="0" smtClean="0">
                <a:solidFill>
                  <a:srgbClr val="FFFF00"/>
                </a:solidFill>
                <a:ea typeface="HGP創英角ｺﾞｼｯｸUB" pitchFamily="50" charset="-128"/>
              </a:rPr>
              <a:t>ILX and TLX join the Civic as models with inventory below the ideal level.</a:t>
            </a:r>
            <a:endPar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endParaRPr>
          </a:p>
        </p:txBody>
      </p:sp>
      <p:sp>
        <p:nvSpPr>
          <p:cNvPr id="31" name="Text Box 33"/>
          <p:cNvSpPr txBox="1">
            <a:spLocks noChangeArrowheads="1"/>
          </p:cNvSpPr>
          <p:nvPr/>
        </p:nvSpPr>
        <p:spPr bwMode="auto">
          <a:xfrm>
            <a:off x="2270760" y="5394960"/>
            <a:ext cx="4937760" cy="276994"/>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6934200" y="5394960"/>
            <a:ext cx="2651760" cy="276999"/>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9280"/>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sp>
        <p:nvSpPr>
          <p:cNvPr id="5" name="TextBox 4"/>
          <p:cNvSpPr txBox="1"/>
          <p:nvPr/>
        </p:nvSpPr>
        <p:spPr>
          <a:xfrm rot="16200000">
            <a:off x="649184" y="3338904"/>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7" name="Rectangle 16"/>
          <p:cNvSpPr/>
          <p:nvPr/>
        </p:nvSpPr>
        <p:spPr>
          <a:xfrm>
            <a:off x="10332720" y="3817097"/>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16" name="Chart 15"/>
          <p:cNvGraphicFramePr/>
          <p:nvPr>
            <p:extLst>
              <p:ext uri="{D42A27DB-BD31-4B8C-83A1-F6EECF244321}">
                <p14:modId xmlns:p14="http://schemas.microsoft.com/office/powerpoint/2010/main" val="190301227"/>
              </p:ext>
            </p:extLst>
          </p:nvPr>
        </p:nvGraphicFramePr>
        <p:xfrm>
          <a:off x="1877922" y="1515730"/>
          <a:ext cx="7534266" cy="3818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oup 54"/>
          <p:cNvGraphicFramePr>
            <a:graphicFrameLocks noGrp="1"/>
          </p:cNvGraphicFramePr>
          <p:nvPr>
            <p:extLst>
              <p:ext uri="{D42A27DB-BD31-4B8C-83A1-F6EECF244321}">
                <p14:modId xmlns:p14="http://schemas.microsoft.com/office/powerpoint/2010/main" val="1307044123"/>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274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hMerge="1">
                  <a:txBody>
                    <a:bodyPr/>
                    <a:lstStyle/>
                    <a:p>
                      <a:endParaRPr lang="en-US"/>
                    </a:p>
                  </a:txBody>
                  <a:tcPr/>
                </a:tc>
                <a:extLst>
                  <a:ext uri="{0D108BD9-81ED-4DB2-BD59-A6C34878D82A}">
                    <a16:rowId xmlns:a16="http://schemas.microsoft.com/office/drawing/2014/main" val="10000"/>
                  </a:ext>
                </a:extLst>
              </a:tr>
              <a:tr h="188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134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51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June</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49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2676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3CC33"/>
              </a:solidFill>
              <a:effectLst/>
              <a:uLnTx/>
              <a:uFillTx/>
              <a:latin typeface="Arial"/>
              <a:ea typeface="+mn-ea"/>
              <a:cs typeface="+mn-cs"/>
            </a:endParaRPr>
          </a:p>
        </p:txBody>
      </p:sp>
      <p:sp>
        <p:nvSpPr>
          <p:cNvPr id="91175" name="Rectangle 45"/>
          <p:cNvSpPr>
            <a:spLocks noChangeArrowheads="1"/>
          </p:cNvSpPr>
          <p:nvPr/>
        </p:nvSpPr>
        <p:spPr bwMode="auto">
          <a:xfrm>
            <a:off x="1813560" y="5943600"/>
            <a:ext cx="8930640" cy="612648"/>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91177" name="Text Box 40"/>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U.S. Inventory – Light Trucks</a:t>
            </a:r>
          </a:p>
        </p:txBody>
      </p:sp>
      <p:sp>
        <p:nvSpPr>
          <p:cNvPr id="6164" name="Rectangle 3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31" name="Text Box 33"/>
          <p:cNvSpPr txBox="1">
            <a:spLocks noChangeArrowheads="1"/>
          </p:cNvSpPr>
          <p:nvPr/>
        </p:nvSpPr>
        <p:spPr bwMode="auto">
          <a:xfrm>
            <a:off x="2011680" y="5394960"/>
            <a:ext cx="5669280" cy="274320"/>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680960" y="5394960"/>
            <a:ext cx="1920240" cy="274321"/>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4267"/>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sp>
        <p:nvSpPr>
          <p:cNvPr id="5" name="TextBox 4"/>
          <p:cNvSpPr txBox="1"/>
          <p:nvPr/>
        </p:nvSpPr>
        <p:spPr>
          <a:xfrm rot="16200000">
            <a:off x="372185" y="3211558"/>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813560" y="5989320"/>
            <a:ext cx="8930640" cy="535531"/>
          </a:xfrm>
          <a:prstGeom prst="rect">
            <a:avLst/>
          </a:prstGeom>
          <a:noFill/>
          <a:ln w="28575">
            <a:noFill/>
            <a:miter lim="800000"/>
            <a:headEnd/>
            <a:tailEnd/>
          </a:ln>
        </p:spPr>
        <p:txBody>
          <a:bodyPr wrap="square">
            <a:spAutoFit/>
          </a:bodyPr>
          <a:lstStyle/>
          <a:p>
            <a:pPr marL="1371600" marR="0" lvl="0" indent="-1260475"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Overall light-truck inventory </a:t>
            </a:r>
            <a:r>
              <a:rPr lang="en-US" sz="1600" b="0" dirty="0" smtClean="0">
                <a:solidFill>
                  <a:srgbClr val="FFFF00"/>
                </a:solidFill>
                <a:ea typeface="HGPSoeiKakugothicUB" pitchFamily="50" charset="-128"/>
              </a:rPr>
              <a:t>is now within the ideal level, with CR-V and RDX inventory below the ideal level.</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18" name="Rectangle 38"/>
          <p:cNvSpPr>
            <a:spLocks noChangeArrowheads="1"/>
          </p:cNvSpPr>
          <p:nvPr/>
        </p:nvSpPr>
        <p:spPr bwMode="auto">
          <a:xfrm>
            <a:off x="2063711" y="3316406"/>
            <a:ext cx="8491360" cy="301537"/>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graphicFrame>
        <p:nvGraphicFramePr>
          <p:cNvPr id="16" name="Chart 15"/>
          <p:cNvGraphicFramePr/>
          <p:nvPr>
            <p:extLst>
              <p:ext uri="{D42A27DB-BD31-4B8C-83A1-F6EECF244321}">
                <p14:modId xmlns:p14="http://schemas.microsoft.com/office/powerpoint/2010/main" val="774600221"/>
              </p:ext>
            </p:extLst>
          </p:nvPr>
        </p:nvGraphicFramePr>
        <p:xfrm>
          <a:off x="1588757" y="1490610"/>
          <a:ext cx="8105001" cy="384339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0132427" y="3291118"/>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20" name="Group 54"/>
          <p:cNvGraphicFramePr>
            <a:graphicFrameLocks noGrp="1"/>
          </p:cNvGraphicFramePr>
          <p:nvPr>
            <p:extLst>
              <p:ext uri="{D42A27DB-BD31-4B8C-83A1-F6EECF244321}">
                <p14:modId xmlns:p14="http://schemas.microsoft.com/office/powerpoint/2010/main" val="3414353820"/>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274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165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58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June</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49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953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descr="http://powerequipment.honda.com/images/models/EM6500SXK2_PE_IMG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442" y="2759135"/>
            <a:ext cx="1399438" cy="1399438"/>
          </a:xfrm>
          <a:prstGeom prst="rect">
            <a:avLst/>
          </a:prstGeom>
          <a:noFill/>
          <a:extLst>
            <a:ext uri="{909E8E84-426E-40DD-AFC4-6F175D3DCCD1}">
              <a14:hiddenFill xmlns:a14="http://schemas.microsoft.com/office/drawing/2010/main">
                <a:solidFill>
                  <a:srgbClr val="FFFFFF"/>
                </a:solidFill>
              </a14:hiddenFill>
            </a:ext>
          </a:extLst>
        </p:spPr>
      </p:pic>
      <p:pic>
        <p:nvPicPr>
          <p:cNvPr id="633860" name="Picture 4" descr="http://powerequipment.honda.com/Images/Models/HRC216HXA_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645" y="3166177"/>
            <a:ext cx="1597505" cy="1597505"/>
          </a:xfrm>
          <a:prstGeom prst="rect">
            <a:avLst/>
          </a:prstGeom>
          <a:noFill/>
          <a:extLst>
            <a:ext uri="{909E8E84-426E-40DD-AFC4-6F175D3DCCD1}">
              <a14:hiddenFill xmlns:a14="http://schemas.microsoft.com/office/drawing/2010/main">
                <a:solidFill>
                  <a:srgbClr val="FFFFFF"/>
                </a:solidFill>
              </a14:hiddenFill>
            </a:ext>
          </a:extLst>
        </p:spPr>
      </p:pic>
      <p:pic>
        <p:nvPicPr>
          <p:cNvPr id="633862" name="Picture 6" descr="http://powerequipment.honda.com/Images/Models/WDP30_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645" y="4477652"/>
            <a:ext cx="1436355" cy="1436355"/>
          </a:xfrm>
          <a:prstGeom prst="rect">
            <a:avLst/>
          </a:prstGeom>
          <a:noFill/>
          <a:extLst>
            <a:ext uri="{909E8E84-426E-40DD-AFC4-6F175D3DCCD1}">
              <a14:hiddenFill xmlns:a14="http://schemas.microsoft.com/office/drawing/2010/main">
                <a:solidFill>
                  <a:srgbClr val="FFFFFF"/>
                </a:solidFill>
              </a14:hiddenFill>
            </a:ext>
          </a:extLst>
        </p:spPr>
      </p:pic>
      <p:pic>
        <p:nvPicPr>
          <p:cNvPr id="633864" name="Picture 8" descr="http://powerequipment.honda.com/images/models/HS1336IAS_PE_IMG25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269654" y="2667003"/>
            <a:ext cx="1664909" cy="1458293"/>
          </a:xfrm>
          <a:prstGeom prst="rect">
            <a:avLst/>
          </a:prstGeom>
          <a:noFill/>
          <a:extLst>
            <a:ext uri="{909E8E84-426E-40DD-AFC4-6F175D3DCCD1}">
              <a14:hiddenFill xmlns:a14="http://schemas.microsoft.com/office/drawing/2010/main">
                <a:solidFill>
                  <a:srgbClr val="FFFFFF"/>
                </a:solidFill>
              </a14:hiddenFill>
            </a:ext>
          </a:extLst>
        </p:spPr>
      </p:pic>
      <p:pic>
        <p:nvPicPr>
          <p:cNvPr id="633866" name="Picture 10" descr="http://powerequipment.honda.com/Images/Models/FRC800_250x2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3357" y="4179630"/>
            <a:ext cx="1734377" cy="1734377"/>
          </a:xfrm>
          <a:prstGeom prst="rect">
            <a:avLst/>
          </a:prstGeom>
          <a:noFill/>
          <a:extLst>
            <a:ext uri="{909E8E84-426E-40DD-AFC4-6F175D3DCCD1}">
              <a14:hiddenFill xmlns:a14="http://schemas.microsoft.com/office/drawing/2010/main">
                <a:solidFill>
                  <a:srgbClr val="FFFFFF"/>
                </a:solidFill>
              </a14:hiddenFill>
            </a:ext>
          </a:extLst>
        </p:spPr>
      </p:pic>
      <p:pic>
        <p:nvPicPr>
          <p:cNvPr id="633868" name="Picture 12" descr="http://powerequipment.honda.com/content/images/pages/trimmers/versattach-all-attachment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9842" y="3429000"/>
            <a:ext cx="1394796" cy="1330668"/>
          </a:xfrm>
          <a:prstGeom prst="rect">
            <a:avLst/>
          </a:prstGeom>
          <a:noFill/>
          <a:extLst>
            <a:ext uri="{909E8E84-426E-40DD-AFC4-6F175D3DCCD1}">
              <a14:hiddenFill xmlns:a14="http://schemas.microsoft.com/office/drawing/2010/main">
                <a:solidFill>
                  <a:srgbClr val="FFFFFF"/>
                </a:solidFill>
              </a14:hiddenFill>
            </a:ext>
          </a:extLst>
        </p:spPr>
      </p:pic>
      <p:pic>
        <p:nvPicPr>
          <p:cNvPr id="633870" name="Picture 14" descr="BF25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6442" y="4876803"/>
            <a:ext cx="741082" cy="17600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l="15834" t="27694" r="18333" b="26299"/>
          <a:stretch/>
        </p:blipFill>
        <p:spPr>
          <a:xfrm>
            <a:off x="4477243" y="1406755"/>
            <a:ext cx="3237514" cy="1352380"/>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15834" t="35423" r="18853" b="51021"/>
          <a:stretch/>
        </p:blipFill>
        <p:spPr>
          <a:xfrm>
            <a:off x="3639043" y="390116"/>
            <a:ext cx="4913914" cy="609600"/>
          </a:xfrm>
          <a:prstGeom prst="rect">
            <a:avLst/>
          </a:prstGeom>
        </p:spPr>
      </p:pic>
    </p:spTree>
    <p:extLst>
      <p:ext uri="{BB962C8B-B14F-4D97-AF65-F5344CB8AC3E}">
        <p14:creationId xmlns:p14="http://schemas.microsoft.com/office/powerpoint/2010/main" val="1055359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838200" y="1757465"/>
            <a:ext cx="10782220" cy="4643335"/>
          </a:xfrm>
          <a:prstGeom prst="rect">
            <a:avLst/>
          </a:prstGeom>
          <a:solidFill>
            <a:schemeClr val="accent1">
              <a:lumMod val="20000"/>
              <a:lumOff val="8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sp>
        <p:nvSpPr>
          <p:cNvPr id="27649" name="Rectangle 14"/>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endParaRPr lang="en-US">
              <a:solidFill>
                <a:srgbClr val="FF0000"/>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 Equipment Sales</a:t>
            </a:r>
          </a:p>
        </p:txBody>
      </p:sp>
      <p:sp>
        <p:nvSpPr>
          <p:cNvPr id="9" name="Text Box 14"/>
          <p:cNvSpPr txBox="1">
            <a:spLocks noChangeArrowheads="1"/>
          </p:cNvSpPr>
          <p:nvPr/>
        </p:nvSpPr>
        <p:spPr bwMode="auto">
          <a:xfrm>
            <a:off x="1037577" y="2329088"/>
            <a:ext cx="6736412" cy="375487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200" b="0" dirty="0" smtClean="0">
                <a:latin typeface="+mn-lt"/>
              </a:rPr>
              <a:t>Power Equipment sales increased </a:t>
            </a:r>
            <a:r>
              <a:rPr lang="en-US" sz="2200" dirty="0" smtClean="0">
                <a:solidFill>
                  <a:srgbClr val="006600"/>
                </a:solidFill>
                <a:latin typeface="+mn-lt"/>
              </a:rPr>
              <a:t>22%</a:t>
            </a:r>
            <a:r>
              <a:rPr lang="en-US" sz="2200" b="0" dirty="0" smtClean="0">
                <a:solidFill>
                  <a:srgbClr val="006600"/>
                </a:solidFill>
                <a:latin typeface="+mn-lt"/>
              </a:rPr>
              <a:t> </a:t>
            </a:r>
            <a:r>
              <a:rPr lang="en-US" sz="2200" b="0" dirty="0" smtClean="0">
                <a:latin typeface="+mn-lt"/>
              </a:rPr>
              <a:t>in      June compared to 2019, with total unit sales       of 182,094. </a:t>
            </a:r>
          </a:p>
          <a:p>
            <a:endParaRPr lang="en-US" sz="2000" b="0" dirty="0">
              <a:solidFill>
                <a:srgbClr val="FF0000"/>
              </a:solidFill>
              <a:latin typeface="+mn-lt"/>
              <a:ea typeface="MS Mincho" panose="02020609040205080304" pitchFamily="49" charset="-128"/>
              <a:cs typeface="Arial" panose="020B0604020202020204" pitchFamily="34" charset="0"/>
            </a:endParaRPr>
          </a:p>
          <a:p>
            <a:pPr marL="800100" lvl="1" indent="-342900">
              <a:spcAft>
                <a:spcPts val="600"/>
              </a:spcAft>
              <a:buFont typeface="Arial" panose="020B0604020202020204" pitchFamily="34" charset="0"/>
              <a:buChar char="•"/>
            </a:pPr>
            <a:r>
              <a:rPr lang="en-US" sz="2200" b="0" dirty="0" smtClean="0">
                <a:latin typeface="+mn-lt"/>
              </a:rPr>
              <a:t>Lawn mower sales up </a:t>
            </a:r>
            <a:r>
              <a:rPr lang="en-US" sz="2200" dirty="0" smtClean="0">
                <a:solidFill>
                  <a:srgbClr val="006600"/>
                </a:solidFill>
                <a:latin typeface="+mn-lt"/>
              </a:rPr>
              <a:t>4%</a:t>
            </a:r>
          </a:p>
          <a:p>
            <a:pPr marL="800100" lvl="1" indent="-342900">
              <a:spcAft>
                <a:spcPts val="600"/>
              </a:spcAft>
              <a:buFont typeface="Arial" panose="020B0604020202020204" pitchFamily="34" charset="0"/>
              <a:buChar char="•"/>
            </a:pPr>
            <a:r>
              <a:rPr lang="en-US" sz="2200" b="0" dirty="0" smtClean="0">
                <a:latin typeface="+mn-lt"/>
              </a:rPr>
              <a:t>Generator sales up </a:t>
            </a:r>
            <a:r>
              <a:rPr lang="en-US" sz="2200" dirty="0" smtClean="0">
                <a:solidFill>
                  <a:srgbClr val="006600"/>
                </a:solidFill>
                <a:latin typeface="+mn-lt"/>
              </a:rPr>
              <a:t>44%</a:t>
            </a:r>
          </a:p>
          <a:p>
            <a:pPr marL="800100" lvl="1" indent="-342900">
              <a:spcAft>
                <a:spcPts val="600"/>
              </a:spcAft>
              <a:buFont typeface="Arial" panose="020B0604020202020204" pitchFamily="34" charset="0"/>
              <a:buChar char="•"/>
            </a:pPr>
            <a:r>
              <a:rPr lang="en-US" sz="2200" b="0" dirty="0" smtClean="0">
                <a:latin typeface="+mn-lt"/>
              </a:rPr>
              <a:t>Snow blower sales up </a:t>
            </a:r>
            <a:r>
              <a:rPr lang="en-US" sz="2200" dirty="0" smtClean="0">
                <a:solidFill>
                  <a:srgbClr val="006600"/>
                </a:solidFill>
                <a:latin typeface="+mn-lt"/>
              </a:rPr>
              <a:t>526%</a:t>
            </a:r>
          </a:p>
          <a:p>
            <a:pPr marL="800100" lvl="1" indent="-342900">
              <a:spcAft>
                <a:spcPts val="600"/>
              </a:spcAft>
              <a:buFont typeface="Arial" panose="020B0604020202020204" pitchFamily="34" charset="0"/>
              <a:buChar char="•"/>
            </a:pPr>
            <a:r>
              <a:rPr lang="en-US" sz="2200" b="0" dirty="0" smtClean="0"/>
              <a:t>Trimmer sales </a:t>
            </a:r>
            <a:r>
              <a:rPr lang="en-US" sz="2200" b="0" dirty="0"/>
              <a:t>up </a:t>
            </a:r>
            <a:r>
              <a:rPr lang="en-US" sz="2200" dirty="0" smtClean="0">
                <a:solidFill>
                  <a:srgbClr val="006600"/>
                </a:solidFill>
              </a:rPr>
              <a:t>67%</a:t>
            </a:r>
            <a:endParaRPr lang="en-US" sz="2200" dirty="0" smtClean="0">
              <a:solidFill>
                <a:srgbClr val="006600"/>
              </a:solidFill>
              <a:latin typeface="+mn-lt"/>
            </a:endParaRPr>
          </a:p>
          <a:p>
            <a:pPr marL="800100" lvl="1" indent="-342900">
              <a:spcAft>
                <a:spcPts val="600"/>
              </a:spcAft>
              <a:buFont typeface="Arial" panose="020B0604020202020204" pitchFamily="34" charset="0"/>
              <a:buChar char="•"/>
            </a:pPr>
            <a:r>
              <a:rPr lang="en-US" sz="2200" b="0" dirty="0" smtClean="0">
                <a:latin typeface="+mn-lt"/>
              </a:rPr>
              <a:t>Honda Marine reported sales of 2,698 units for June, representing an increase of </a:t>
            </a:r>
            <a:r>
              <a:rPr lang="en-US" sz="2200" dirty="0" smtClean="0">
                <a:solidFill>
                  <a:srgbClr val="006600"/>
                </a:solidFill>
                <a:latin typeface="+mn-lt"/>
              </a:rPr>
              <a:t>127%</a:t>
            </a:r>
            <a:endParaRPr lang="en-US" sz="2000" b="0" dirty="0">
              <a:solidFill>
                <a:srgbClr val="FF0000"/>
              </a:solidFill>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057" y="264460"/>
            <a:ext cx="2562563" cy="766480"/>
          </a:xfrm>
          <a:prstGeom prst="rect">
            <a:avLst/>
          </a:prstGeom>
        </p:spPr>
      </p:pic>
      <p:sp>
        <p:nvSpPr>
          <p:cNvPr id="15" name="TextBox 14"/>
          <p:cNvSpPr txBox="1"/>
          <p:nvPr/>
        </p:nvSpPr>
        <p:spPr>
          <a:xfrm>
            <a:off x="9466557" y="2663452"/>
            <a:ext cx="1757076" cy="584775"/>
          </a:xfrm>
          <a:prstGeom prst="rect">
            <a:avLst/>
          </a:prstGeom>
          <a:noFill/>
        </p:spPr>
        <p:txBody>
          <a:bodyPr wrap="square" rtlCol="0">
            <a:spAutoFit/>
          </a:bodyPr>
          <a:lstStyle/>
          <a:p>
            <a:r>
              <a:rPr lang="en-US" sz="1600" dirty="0" smtClean="0"/>
              <a:t>HRN216VYA</a:t>
            </a:r>
            <a:endParaRPr lang="en-US" sz="1600" dirty="0"/>
          </a:p>
          <a:p>
            <a:r>
              <a:rPr lang="en-US" sz="1600" dirty="0" smtClean="0"/>
              <a:t>Lawn Mower</a:t>
            </a:r>
            <a:endParaRPr lang="en-US" sz="1600"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2879" b="94697" l="10000" r="96136">
                        <a14:foregroundMark x1="69886" y1="55455" x2="69886" y2="55455"/>
                        <a14:foregroundMark x1="75682" y1="48788" x2="75682" y2="48788"/>
                        <a14:foregroundMark x1="34432" y1="92273" x2="34432" y2="92273"/>
                      </a14:backgroundRemoval>
                    </a14:imgEffect>
                  </a14:imgLayer>
                </a14:imgProps>
              </a:ext>
              <a:ext uri="{28A0092B-C50C-407E-A947-70E740481C1C}">
                <a14:useLocalDpi xmlns:a14="http://schemas.microsoft.com/office/drawing/2010/main" val="0"/>
              </a:ext>
            </a:extLst>
          </a:blip>
          <a:stretch>
            <a:fillRect/>
          </a:stretch>
        </p:blipFill>
        <p:spPr>
          <a:xfrm>
            <a:off x="6878549" y="1996225"/>
            <a:ext cx="2990321" cy="2242741"/>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99127" y="3915454"/>
            <a:ext cx="1117404" cy="2242281"/>
          </a:xfrm>
          <a:prstGeom prst="rect">
            <a:avLst/>
          </a:prstGeom>
        </p:spPr>
      </p:pic>
      <p:sp>
        <p:nvSpPr>
          <p:cNvPr id="14" name="TextBox 13"/>
          <p:cNvSpPr txBox="1"/>
          <p:nvPr/>
        </p:nvSpPr>
        <p:spPr>
          <a:xfrm>
            <a:off x="8307389" y="5144953"/>
            <a:ext cx="1516676" cy="338554"/>
          </a:xfrm>
          <a:prstGeom prst="rect">
            <a:avLst/>
          </a:prstGeom>
          <a:noFill/>
        </p:spPr>
        <p:txBody>
          <a:bodyPr wrap="square" rtlCol="0">
            <a:spAutoFit/>
          </a:bodyPr>
          <a:lstStyle/>
          <a:p>
            <a:r>
              <a:rPr lang="en-US" sz="1600" dirty="0" smtClean="0"/>
              <a:t>Honda BF20</a:t>
            </a:r>
            <a:endParaRPr lang="en-US" sz="1600" dirty="0"/>
          </a:p>
        </p:txBody>
      </p:sp>
    </p:spTree>
    <p:extLst>
      <p:ext uri="{BB962C8B-B14F-4D97-AF65-F5344CB8AC3E}">
        <p14:creationId xmlns:p14="http://schemas.microsoft.com/office/powerpoint/2010/main" val="2215024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3315"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U.S</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Power Equipment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Sales</a:t>
            </a:r>
          </a:p>
        </p:txBody>
      </p:sp>
      <p:sp>
        <p:nvSpPr>
          <p:cNvPr id="7" name="Rectangle 13"/>
          <p:cNvSpPr>
            <a:spLocks noChangeArrowheads="1"/>
          </p:cNvSpPr>
          <p:nvPr/>
        </p:nvSpPr>
        <p:spPr bwMode="auto">
          <a:xfrm>
            <a:off x="552450" y="1559860"/>
            <a:ext cx="11087100" cy="4993340"/>
          </a:xfrm>
          <a:prstGeom prst="rect">
            <a:avLst/>
          </a:prstGeom>
          <a:solidFill>
            <a:schemeClr val="accent1">
              <a:lumMod val="20000"/>
              <a:lumOff val="80000"/>
            </a:scheme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 Box 14"/>
          <p:cNvSpPr txBox="1">
            <a:spLocks noChangeArrowheads="1"/>
          </p:cNvSpPr>
          <p:nvPr/>
        </p:nvSpPr>
        <p:spPr bwMode="auto">
          <a:xfrm>
            <a:off x="685800" y="1662237"/>
            <a:ext cx="10953750" cy="4339650"/>
          </a:xfrm>
          <a:prstGeom prst="rect">
            <a:avLst/>
          </a:prstGeom>
          <a:noFill/>
          <a:ln w="9525">
            <a:noFill/>
            <a:miter lim="800000"/>
            <a:headEnd/>
            <a:tailEnd/>
          </a:ln>
        </p:spPr>
        <p:txBody>
          <a:bodyPr wrap="square">
            <a:spAutoFit/>
          </a:bodyPr>
          <a:lstStyle/>
          <a:p>
            <a:pPr lvl="0"/>
            <a:r>
              <a:rPr lang="en-US" sz="2400" b="0" dirty="0">
                <a:solidFill>
                  <a:srgbClr val="000000"/>
                </a:solidFill>
              </a:rPr>
              <a:t>“Honda Power Equipment concluded June with demonstrably stronger sales across our operating units, experiencing extraordinary gains for certain outdoor power products, marine outboards, and general-purpose engine lines. We’re quickly approaching the peak of our summer season in the U.S., and consumers are turning to Honda products, embracing lawn and garden activities and enjoying outdoor spaces—particularly the waterways. </a:t>
            </a:r>
            <a:endParaRPr lang="en-US" sz="2400" b="0" dirty="0" smtClean="0">
              <a:solidFill>
                <a:srgbClr val="000000"/>
              </a:solidFill>
            </a:endParaRPr>
          </a:p>
          <a:p>
            <a:pPr lvl="0"/>
            <a:r>
              <a:rPr lang="en-US" sz="2400" b="0" dirty="0" smtClean="0">
                <a:solidFill>
                  <a:srgbClr val="000000"/>
                </a:solidFill>
              </a:rPr>
              <a:t>My </a:t>
            </a:r>
            <a:r>
              <a:rPr lang="en-US" sz="2400" b="0" dirty="0">
                <a:solidFill>
                  <a:srgbClr val="000000"/>
                </a:solidFill>
              </a:rPr>
              <a:t>thanks to all of our partners for your hard work and </a:t>
            </a:r>
            <a:endParaRPr lang="en-US" sz="2400" b="0" dirty="0" smtClean="0">
              <a:solidFill>
                <a:srgbClr val="000000"/>
              </a:solidFill>
            </a:endParaRPr>
          </a:p>
          <a:p>
            <a:pPr lvl="0"/>
            <a:r>
              <a:rPr lang="en-US" sz="2400" b="0" dirty="0" smtClean="0">
                <a:solidFill>
                  <a:srgbClr val="000000"/>
                </a:solidFill>
              </a:rPr>
              <a:t>continued </a:t>
            </a:r>
            <a:r>
              <a:rPr lang="en-US" sz="2400" b="0" dirty="0">
                <a:solidFill>
                  <a:srgbClr val="000000"/>
                </a:solidFill>
              </a:rPr>
              <a:t>support</a:t>
            </a:r>
            <a:r>
              <a:rPr lang="en-US" sz="2400" b="0" dirty="0" smtClean="0">
                <a:solidFill>
                  <a:srgbClr val="000000"/>
                </a:solidFill>
              </a:rPr>
              <a:t>.”</a:t>
            </a:r>
            <a:endParaRPr kumimoji="0" lang="en-US" sz="2000" b="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mn-ea"/>
                <a:cs typeface="+mn-cs"/>
              </a:rPr>
              <a:t>Will Walton</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mn-ea"/>
                <a:cs typeface="+mn-cs"/>
              </a:rPr>
              <a:t>Vice President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mn-ea"/>
                <a:cs typeface="+mn-cs"/>
              </a:rPr>
              <a:t>Honda Power Equipment Division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057" y="264460"/>
            <a:ext cx="2562563" cy="766480"/>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768" b="96159" l="7953" r="95434"/>
                    </a14:imgEffect>
                  </a14:imgLayer>
                </a14:imgProps>
              </a:ext>
            </a:extLst>
          </a:blip>
          <a:srcRect b="4118"/>
          <a:stretch/>
        </p:blipFill>
        <p:spPr>
          <a:xfrm rot="2649172">
            <a:off x="9069812" y="3725616"/>
            <a:ext cx="2301588" cy="2538316"/>
          </a:xfrm>
          <a:prstGeom prst="rect">
            <a:avLst/>
          </a:prstGeom>
        </p:spPr>
      </p:pic>
      <p:sp>
        <p:nvSpPr>
          <p:cNvPr id="2" name="TextBox 1"/>
          <p:cNvSpPr txBox="1"/>
          <p:nvPr/>
        </p:nvSpPr>
        <p:spPr>
          <a:xfrm>
            <a:off x="7696200" y="5446546"/>
            <a:ext cx="18288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charset="0"/>
                <a:ea typeface="+mn-ea"/>
                <a:cs typeface="+mn-cs"/>
              </a:rPr>
              <a:t>HHT35SUKA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charset="0"/>
                <a:ea typeface="+mn-ea"/>
                <a:cs typeface="+mn-cs"/>
              </a:rPr>
              <a:t>Trimmer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2057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9"/>
          <p:cNvSpPr txBox="1">
            <a:spLocks noChangeArrowheads="1"/>
          </p:cNvSpPr>
          <p:nvPr/>
        </p:nvSpPr>
        <p:spPr bwMode="auto">
          <a:xfrm>
            <a:off x="2362200" y="4721229"/>
            <a:ext cx="7696200" cy="461665"/>
          </a:xfrm>
          <a:prstGeom prst="rect">
            <a:avLst/>
          </a:prstGeom>
          <a:noFill/>
          <a:ln w="9525">
            <a:noFill/>
            <a:miter lim="800000"/>
            <a:headEnd/>
            <a:tailEnd/>
          </a:ln>
        </p:spPr>
        <p:txBody>
          <a:bodyPr>
            <a:spAutoFit/>
          </a:bodyPr>
          <a:lstStyle/>
          <a:p>
            <a:pPr marL="177800" indent="-177800">
              <a:spcBef>
                <a:spcPct val="50000"/>
              </a:spcBef>
              <a:buFontTx/>
              <a:buChar char="•"/>
            </a:pPr>
            <a:endParaRPr lang="en-US" b="0">
              <a:solidFill>
                <a:schemeClr val="bg1"/>
              </a:solidFill>
              <a:latin typeface="+mj-lt"/>
              <a:ea typeface="HGP創英角ｺﾞｼｯｸUB" pitchFamily="50" charset="-128"/>
            </a:endParaRPr>
          </a:p>
          <a:p>
            <a:pPr marL="177800" indent="-177800">
              <a:spcBef>
                <a:spcPct val="50000"/>
              </a:spcBef>
            </a:pPr>
            <a:endParaRPr lang="en-US" sz="400" b="0">
              <a:solidFill>
                <a:schemeClr val="bg1"/>
              </a:solidFill>
              <a:latin typeface="+mj-lt"/>
              <a:ea typeface="HGP創英角ｺﾞｼｯｸUB" pitchFamily="50" charset="-128"/>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629" y="3141583"/>
            <a:ext cx="2112771" cy="158281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572000"/>
            <a:ext cx="2291533" cy="171865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6733" y="4727870"/>
            <a:ext cx="2396513" cy="1797386"/>
          </a:xfrm>
          <a:prstGeom prst="rect">
            <a:avLst/>
          </a:prstGeom>
        </p:spPr>
      </p:pic>
      <p:sp>
        <p:nvSpPr>
          <p:cNvPr id="16" name="TextBox 15"/>
          <p:cNvSpPr txBox="1"/>
          <p:nvPr/>
        </p:nvSpPr>
        <p:spPr>
          <a:xfrm>
            <a:off x="4842008" y="2470410"/>
            <a:ext cx="2507984" cy="954107"/>
          </a:xfrm>
          <a:prstGeom prst="rect">
            <a:avLst/>
          </a:prstGeom>
          <a:noFill/>
        </p:spPr>
        <p:txBody>
          <a:bodyPr wrap="square" rtlCol="0">
            <a:spAutoFit/>
          </a:bodyPr>
          <a:lstStyle/>
          <a:p>
            <a:pPr algn="ctr"/>
            <a:r>
              <a:rPr lang="en-US" sz="2800" dirty="0"/>
              <a:t>Powersports Sales Results</a:t>
            </a:r>
          </a:p>
        </p:txBody>
      </p:sp>
      <p:pic>
        <p:nvPicPr>
          <p:cNvPr id="17" name="Picture 1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72513" y="317251"/>
            <a:ext cx="2446974" cy="19640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4758350"/>
            <a:ext cx="2327621" cy="171865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312" y="3276600"/>
            <a:ext cx="1885233" cy="1370014"/>
          </a:xfrm>
          <a:prstGeom prst="rect">
            <a:avLst/>
          </a:prstGeom>
        </p:spPr>
      </p:pic>
    </p:spTree>
    <p:extLst>
      <p:ext uri="{BB962C8B-B14F-4D97-AF65-F5344CB8AC3E}">
        <p14:creationId xmlns:p14="http://schemas.microsoft.com/office/powerpoint/2010/main" val="1058425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27653" name="Text Box 9"/>
          <p:cNvSpPr txBox="1">
            <a:spLocks noChangeArrowheads="1"/>
          </p:cNvSpPr>
          <p:nvPr/>
        </p:nvSpPr>
        <p:spPr bwMode="auto">
          <a:xfrm>
            <a:off x="2362200" y="4721229"/>
            <a:ext cx="7696200" cy="461665"/>
          </a:xfrm>
          <a:prstGeom prst="rect">
            <a:avLst/>
          </a:prstGeom>
          <a:noFill/>
          <a:ln w="9525">
            <a:noFill/>
            <a:miter lim="800000"/>
            <a:headEnd/>
            <a:tailEnd/>
          </a:ln>
        </p:spPr>
        <p:txBody>
          <a:bodyPr>
            <a:spAutoFit/>
          </a:bodyPr>
          <a:lstStyle/>
          <a:p>
            <a:pPr marL="177800" indent="-177800">
              <a:spcBef>
                <a:spcPct val="50000"/>
              </a:spcBef>
              <a:buFontTx/>
              <a:buChar char="•"/>
            </a:pPr>
            <a:endParaRPr lang="en-US" b="0">
              <a:solidFill>
                <a:schemeClr val="bg1"/>
              </a:solidFill>
              <a:latin typeface="+mj-lt"/>
              <a:ea typeface="HGP創英角ｺﾞｼｯｸUB" pitchFamily="50" charset="-128"/>
            </a:endParaRPr>
          </a:p>
          <a:p>
            <a:pPr marL="177800" indent="-177800">
              <a:spcBef>
                <a:spcPct val="50000"/>
              </a:spcBef>
            </a:pPr>
            <a:endParaRPr lang="en-US" sz="400" b="0">
              <a:solidFill>
                <a:schemeClr val="bg1"/>
              </a:solidFill>
              <a:latin typeface="+mj-lt"/>
              <a:ea typeface="HGP創英角ｺﾞｼｯｸUB" pitchFamily="50" charset="-128"/>
            </a:endParaRPr>
          </a:p>
        </p:txBody>
      </p:sp>
      <p:sp>
        <p:nvSpPr>
          <p:cNvPr id="7" name="Rectangle 13"/>
          <p:cNvSpPr>
            <a:spLocks noChangeArrowheads="1"/>
          </p:cNvSpPr>
          <p:nvPr/>
        </p:nvSpPr>
        <p:spPr bwMode="auto">
          <a:xfrm>
            <a:off x="762000" y="1524000"/>
            <a:ext cx="10896600" cy="4904214"/>
          </a:xfrm>
          <a:prstGeom prst="rect">
            <a:avLst/>
          </a:prstGeom>
          <a:solidFill>
            <a:schemeClr val="bg1">
              <a:lumMod val="85000"/>
            </a:schemeClr>
          </a:solidFill>
          <a:ln w="9525">
            <a:noFill/>
            <a:miter lim="800000"/>
            <a:headEnd/>
            <a:tailEnd/>
          </a:ln>
        </p:spPr>
        <p:txBody>
          <a:bodyPr wrap="none" anchor="ctr"/>
          <a:lstStyle/>
          <a:p>
            <a:pPr algn="ctr" fontAlgn="base">
              <a:spcBef>
                <a:spcPct val="0"/>
              </a:spcBef>
              <a:spcAft>
                <a:spcPct val="0"/>
              </a:spcAft>
              <a:defRPr/>
            </a:pPr>
            <a:endParaRPr lang="en-US" b="0" dirty="0">
              <a:latin typeface="Arial"/>
            </a:endParaRPr>
          </a:p>
        </p:txBody>
      </p:sp>
      <p:sp>
        <p:nvSpPr>
          <p:cNvPr id="11" name="Text Box 14"/>
          <p:cNvSpPr txBox="1">
            <a:spLocks noChangeArrowheads="1"/>
          </p:cNvSpPr>
          <p:nvPr/>
        </p:nvSpPr>
        <p:spPr bwMode="auto">
          <a:xfrm>
            <a:off x="900123" y="2014527"/>
            <a:ext cx="7911470" cy="304698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800" b="0" dirty="0" smtClean="0"/>
              <a:t>Powersports </a:t>
            </a:r>
            <a:r>
              <a:rPr lang="en-US" sz="2800" b="0" dirty="0"/>
              <a:t>reported </a:t>
            </a:r>
            <a:r>
              <a:rPr lang="en-US" sz="2800" b="0" dirty="0" smtClean="0"/>
              <a:t>June </a:t>
            </a:r>
            <a:r>
              <a:rPr lang="en-US" sz="2800" b="0" dirty="0"/>
              <a:t>sales of </a:t>
            </a:r>
            <a:r>
              <a:rPr lang="en-US" sz="2800" b="0" dirty="0" smtClean="0"/>
              <a:t>29,904, up </a:t>
            </a:r>
            <a:r>
              <a:rPr lang="en-US" sz="2800" dirty="0" smtClean="0">
                <a:solidFill>
                  <a:srgbClr val="006600"/>
                </a:solidFill>
              </a:rPr>
              <a:t>69%</a:t>
            </a:r>
            <a:r>
              <a:rPr lang="en-US" sz="2800" b="0" dirty="0" smtClean="0"/>
              <a:t> versus June 2019.</a:t>
            </a:r>
          </a:p>
          <a:p>
            <a:pPr marL="342900" indent="-342900">
              <a:buFont typeface="Arial" panose="020B0604020202020204" pitchFamily="34" charset="0"/>
              <a:buChar char="•"/>
            </a:pPr>
            <a:endParaRPr lang="en-US" sz="2400" b="0" dirty="0"/>
          </a:p>
          <a:p>
            <a:pPr marL="800100" lvl="1" indent="-342900">
              <a:buFont typeface="Arial" panose="020B0604020202020204" pitchFamily="34" charset="0"/>
              <a:buChar char="•"/>
            </a:pPr>
            <a:r>
              <a:rPr lang="en-US" sz="2800" b="0" dirty="0" smtClean="0"/>
              <a:t>On-road sales increased </a:t>
            </a:r>
            <a:r>
              <a:rPr lang="en-US" sz="2800" dirty="0" smtClean="0">
                <a:solidFill>
                  <a:srgbClr val="006600"/>
                </a:solidFill>
              </a:rPr>
              <a:t>37%</a:t>
            </a:r>
            <a:endParaRPr lang="en-US" sz="2800" b="0" dirty="0" smtClean="0">
              <a:solidFill>
                <a:srgbClr val="006600"/>
              </a:solidFill>
            </a:endParaRPr>
          </a:p>
          <a:p>
            <a:pPr marL="800100" lvl="1" indent="-342900">
              <a:buFont typeface="Arial" panose="020B0604020202020204" pitchFamily="34" charset="0"/>
              <a:buChar char="•"/>
            </a:pPr>
            <a:r>
              <a:rPr lang="en-US" sz="2800" b="0" dirty="0" smtClean="0"/>
              <a:t>Side-by-Side sales were up </a:t>
            </a:r>
            <a:r>
              <a:rPr lang="en-US" sz="2800" dirty="0" smtClean="0">
                <a:solidFill>
                  <a:srgbClr val="006600"/>
                </a:solidFill>
              </a:rPr>
              <a:t>114%</a:t>
            </a:r>
          </a:p>
          <a:p>
            <a:pPr marL="800100" lvl="1" indent="-342900">
              <a:buFont typeface="Arial" panose="020B0604020202020204" pitchFamily="34" charset="0"/>
              <a:buChar char="•"/>
            </a:pPr>
            <a:r>
              <a:rPr lang="en-US" sz="2800" b="0" dirty="0" smtClean="0">
                <a:latin typeface="+mn-lt"/>
              </a:rPr>
              <a:t>Off-road increased </a:t>
            </a:r>
            <a:r>
              <a:rPr lang="en-US" sz="2800" dirty="0" smtClean="0">
                <a:solidFill>
                  <a:srgbClr val="006600"/>
                </a:solidFill>
                <a:latin typeface="+mn-lt"/>
              </a:rPr>
              <a:t>44%</a:t>
            </a:r>
          </a:p>
          <a:p>
            <a:pPr marL="800100" lvl="1" indent="-342900">
              <a:buFont typeface="Arial" panose="020B0604020202020204" pitchFamily="34" charset="0"/>
              <a:buChar char="•"/>
            </a:pPr>
            <a:r>
              <a:rPr lang="en-US" sz="2800" b="0" dirty="0" smtClean="0">
                <a:latin typeface="+mn-lt"/>
              </a:rPr>
              <a:t>ATV sales grew </a:t>
            </a:r>
            <a:r>
              <a:rPr lang="en-US" sz="2800" dirty="0" smtClean="0">
                <a:solidFill>
                  <a:srgbClr val="006600"/>
                </a:solidFill>
                <a:latin typeface="+mn-lt"/>
              </a:rPr>
              <a:t>80%</a:t>
            </a:r>
          </a:p>
        </p:txBody>
      </p:sp>
      <p:pic>
        <p:nvPicPr>
          <p:cNvPr id="1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77125" y="228600"/>
            <a:ext cx="1048075" cy="8789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811593" y="6054225"/>
            <a:ext cx="2233305" cy="338554"/>
          </a:xfrm>
          <a:prstGeom prst="rect">
            <a:avLst/>
          </a:prstGeom>
          <a:noFill/>
        </p:spPr>
        <p:txBody>
          <a:bodyPr wrap="none" rtlCol="0">
            <a:spAutoFit/>
          </a:bodyPr>
          <a:lstStyle/>
          <a:p>
            <a:pPr algn="ctr"/>
            <a:r>
              <a:rPr lang="en-US" sz="1600" b="0" dirty="0" smtClean="0"/>
              <a:t>2020 Honda CRF450L</a:t>
            </a:r>
            <a:endParaRPr lang="en-US" sz="16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651" y="4003291"/>
            <a:ext cx="2819190" cy="1921748"/>
          </a:xfrm>
          <a:prstGeom prst="rect">
            <a:avLst/>
          </a:prstGeom>
        </p:spPr>
      </p:pic>
    </p:spTree>
    <p:extLst>
      <p:ext uri="{BB962C8B-B14F-4D97-AF65-F5344CB8AC3E}">
        <p14:creationId xmlns:p14="http://schemas.microsoft.com/office/powerpoint/2010/main" val="237479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7" name="Rectangle 13"/>
          <p:cNvSpPr>
            <a:spLocks noChangeArrowheads="1"/>
          </p:cNvSpPr>
          <p:nvPr/>
        </p:nvSpPr>
        <p:spPr bwMode="auto">
          <a:xfrm>
            <a:off x="762001" y="1524000"/>
            <a:ext cx="10896600" cy="4399864"/>
          </a:xfrm>
          <a:prstGeom prst="rect">
            <a:avLst/>
          </a:prstGeom>
          <a:solidFill>
            <a:schemeClr val="bg1">
              <a:lumMod val="5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pic>
        <p:nvPicPr>
          <p:cNvPr id="9" name="Picture 1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77125" y="228600"/>
            <a:ext cx="1048075" cy="8789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4"/>
          <p:cNvSpPr txBox="1">
            <a:spLocks noChangeArrowheads="1"/>
          </p:cNvSpPr>
          <p:nvPr/>
        </p:nvSpPr>
        <p:spPr bwMode="auto">
          <a:xfrm>
            <a:off x="914400" y="1595872"/>
            <a:ext cx="10591800" cy="3724096"/>
          </a:xfrm>
          <a:prstGeom prst="rect">
            <a:avLst/>
          </a:prstGeom>
          <a:noFill/>
          <a:ln w="9525">
            <a:noFill/>
            <a:miter lim="800000"/>
            <a:headEnd/>
            <a:tailEnd/>
          </a:ln>
        </p:spPr>
        <p:txBody>
          <a:bodyPr wrap="square">
            <a:spAutoFit/>
          </a:bodyPr>
          <a:lstStyle/>
          <a:p>
            <a:r>
              <a:rPr lang="en-US" sz="2800" b="0" dirty="0" smtClean="0">
                <a:solidFill>
                  <a:schemeClr val="bg1"/>
                </a:solidFill>
              </a:rPr>
              <a:t>“</a:t>
            </a:r>
            <a:r>
              <a:rPr lang="en-US" sz="2400" b="0" dirty="0" smtClean="0">
                <a:solidFill>
                  <a:schemeClr val="bg1"/>
                </a:solidFill>
              </a:rPr>
              <a:t>As </a:t>
            </a:r>
            <a:r>
              <a:rPr lang="en-US" sz="2400" b="0" dirty="0">
                <a:solidFill>
                  <a:schemeClr val="bg1"/>
                </a:solidFill>
              </a:rPr>
              <a:t>we finish the first quarter of the new fiscal year, we remain optimistic that strong sales trends for Honda </a:t>
            </a:r>
            <a:r>
              <a:rPr lang="en-US" sz="2400" b="0" dirty="0" err="1">
                <a:solidFill>
                  <a:schemeClr val="bg1"/>
                </a:solidFill>
              </a:rPr>
              <a:t>Powersports</a:t>
            </a:r>
            <a:r>
              <a:rPr lang="en-US" sz="2400" b="0" dirty="0">
                <a:solidFill>
                  <a:schemeClr val="bg1"/>
                </a:solidFill>
              </a:rPr>
              <a:t> products will </a:t>
            </a:r>
            <a:r>
              <a:rPr lang="en-US" sz="2400" b="0" dirty="0" smtClean="0">
                <a:solidFill>
                  <a:schemeClr val="bg1"/>
                </a:solidFill>
              </a:rPr>
              <a:t>continue. This </a:t>
            </a:r>
            <a:r>
              <a:rPr lang="en-US" sz="2400" b="0" dirty="0">
                <a:solidFill>
                  <a:schemeClr val="bg1"/>
                </a:solidFill>
              </a:rPr>
              <a:t>has been a time unlike any other in our industry, and we applaud our dealers for adapting and making necessary changes to the way we do business as we move through this period to better times </a:t>
            </a:r>
            <a:r>
              <a:rPr lang="en-US" sz="2400" b="0" dirty="0" smtClean="0">
                <a:solidFill>
                  <a:schemeClr val="bg1"/>
                </a:solidFill>
              </a:rPr>
              <a:t>ahead.”</a:t>
            </a:r>
          </a:p>
          <a:p>
            <a:endParaRPr lang="en-US" sz="2400" b="0" dirty="0">
              <a:solidFill>
                <a:schemeClr val="bg1"/>
              </a:solidFill>
            </a:endParaRPr>
          </a:p>
          <a:p>
            <a:endParaRPr lang="en-US" sz="2400" b="0" dirty="0" smtClean="0">
              <a:solidFill>
                <a:schemeClr val="bg1"/>
              </a:solidFill>
            </a:endParaRPr>
          </a:p>
          <a:p>
            <a:r>
              <a:rPr lang="en-US" sz="2400" b="0" dirty="0" smtClean="0">
                <a:solidFill>
                  <a:schemeClr val="bg1"/>
                </a:solidFill>
              </a:rPr>
              <a:t>Chuck Boderman</a:t>
            </a:r>
            <a:endParaRPr lang="en-US" sz="2400" b="0" dirty="0">
              <a:solidFill>
                <a:schemeClr val="bg1"/>
              </a:solidFill>
            </a:endParaRPr>
          </a:p>
          <a:p>
            <a:r>
              <a:rPr lang="en-US" sz="2000" b="0" dirty="0" smtClean="0">
                <a:solidFill>
                  <a:schemeClr val="bg1"/>
                </a:solidFill>
              </a:rPr>
              <a:t>Powersports Division</a:t>
            </a:r>
          </a:p>
          <a:p>
            <a:r>
              <a:rPr lang="en-US" sz="2000" b="0" dirty="0" smtClean="0">
                <a:solidFill>
                  <a:schemeClr val="bg1"/>
                </a:solidFill>
              </a:rPr>
              <a:t>Business Unit Head </a:t>
            </a:r>
            <a:endParaRPr lang="en-US" sz="2000" b="0" dirty="0">
              <a:solidFill>
                <a:schemeClr val="bg1"/>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609" t="11305" r="5973" b="8139"/>
          <a:stretch/>
        </p:blipFill>
        <p:spPr>
          <a:xfrm>
            <a:off x="7810499" y="3870158"/>
            <a:ext cx="3581400" cy="2533185"/>
          </a:xfrm>
          <a:prstGeom prst="rect">
            <a:avLst/>
          </a:prstGeom>
          <a:ln>
            <a:solidFill>
              <a:schemeClr val="bg1">
                <a:lumMod val="50000"/>
              </a:schemeClr>
            </a:solidFill>
          </a:ln>
        </p:spPr>
      </p:pic>
      <p:sp>
        <p:nvSpPr>
          <p:cNvPr id="4" name="TextBox 3"/>
          <p:cNvSpPr txBox="1"/>
          <p:nvPr/>
        </p:nvSpPr>
        <p:spPr>
          <a:xfrm>
            <a:off x="8349510" y="6419819"/>
            <a:ext cx="2503378" cy="338554"/>
          </a:xfrm>
          <a:prstGeom prst="rect">
            <a:avLst/>
          </a:prstGeom>
          <a:noFill/>
        </p:spPr>
        <p:txBody>
          <a:bodyPr wrap="none" rtlCol="0">
            <a:spAutoFit/>
          </a:bodyPr>
          <a:lstStyle/>
          <a:p>
            <a:pPr algn="ctr"/>
            <a:r>
              <a:rPr lang="en-US" sz="1600" b="0" dirty="0" smtClean="0"/>
              <a:t>2020 Honda Talon 1000R</a:t>
            </a:r>
            <a:endParaRPr lang="en-US" sz="1600" b="0" dirty="0"/>
          </a:p>
        </p:txBody>
      </p:sp>
    </p:spTree>
    <p:extLst>
      <p:ext uri="{BB962C8B-B14F-4D97-AF65-F5344CB8AC3E}">
        <p14:creationId xmlns:p14="http://schemas.microsoft.com/office/powerpoint/2010/main" val="3829820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020" r="251" b="10376"/>
          <a:stretch/>
        </p:blipFill>
        <p:spPr>
          <a:xfrm>
            <a:off x="304800" y="0"/>
            <a:ext cx="11887200" cy="6874438"/>
          </a:xfrm>
          <a:prstGeom prst="rect">
            <a:avLst/>
          </a:prstGeom>
        </p:spPr>
      </p:pic>
      <p:sp>
        <p:nvSpPr>
          <p:cNvPr id="11" name="Rectangle 20"/>
          <p:cNvSpPr>
            <a:spLocks noChangeArrowheads="1"/>
          </p:cNvSpPr>
          <p:nvPr/>
        </p:nvSpPr>
        <p:spPr bwMode="auto">
          <a:xfrm>
            <a:off x="0" y="533400"/>
            <a:ext cx="9220200" cy="1293878"/>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Canada Sales</a:t>
            </a:r>
          </a:p>
        </p:txBody>
      </p:sp>
      <p:sp>
        <p:nvSpPr>
          <p:cNvPr id="37"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9829800" y="6324600"/>
            <a:ext cx="20697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n-ea"/>
                <a:cs typeface="+mn-cs"/>
              </a:rPr>
              <a:t>2020 Honda CR-V</a:t>
            </a:r>
            <a:endParaRPr kumimoji="0" lang="en-US" sz="1800" b="0" i="0" u="none" strike="noStrike" kern="1200" cap="none" spc="0" normalizeH="0" baseline="0" noProof="0" dirty="0">
              <a:ln>
                <a:noFill/>
              </a:ln>
              <a:solidFill>
                <a:schemeClr val="bg1"/>
              </a:solidFill>
              <a:effectLst/>
              <a:uLnTx/>
              <a:uFillTx/>
              <a:latin typeface="Arial" charset="0"/>
              <a:ea typeface="+mn-ea"/>
              <a:cs typeface="+mn-cs"/>
            </a:endParaRPr>
          </a:p>
        </p:txBody>
      </p:sp>
      <p:pic>
        <p:nvPicPr>
          <p:cNvPr id="8" name="Picture 2" descr="Flag of Canada.sv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 b="1218"/>
          <a:stretch/>
        </p:blipFill>
        <p:spPr bwMode="auto">
          <a:xfrm>
            <a:off x="6781800" y="676109"/>
            <a:ext cx="2025280" cy="1000291"/>
          </a:xfrm>
          <a:prstGeom prst="rect">
            <a:avLst/>
          </a:prstGeom>
          <a:noFill/>
          <a:ln>
            <a:noFill/>
          </a:ln>
        </p:spPr>
      </p:pic>
    </p:spTree>
    <p:extLst>
      <p:ext uri="{BB962C8B-B14F-4D97-AF65-F5344CB8AC3E}">
        <p14:creationId xmlns:p14="http://schemas.microsoft.com/office/powerpoint/2010/main" val="3494967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3315"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4" name="Text Box 139"/>
          <p:cNvSpPr txBox="1">
            <a:spLocks noChangeArrowheads="1"/>
          </p:cNvSpPr>
          <p:nvPr/>
        </p:nvSpPr>
        <p:spPr bwMode="auto">
          <a:xfrm>
            <a:off x="1" y="324535"/>
            <a:ext cx="1012172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Honda Division</a:t>
            </a:r>
          </a:p>
        </p:txBody>
      </p:sp>
      <p:pic>
        <p:nvPicPr>
          <p:cNvPr id="10" name="Picture 2" descr="Flag of Canada.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218"/>
          <a:stretch/>
        </p:blipFill>
        <p:spPr bwMode="auto">
          <a:xfrm>
            <a:off x="10370288" y="254415"/>
            <a:ext cx="1573144" cy="776980"/>
          </a:xfrm>
          <a:prstGeom prst="rect">
            <a:avLst/>
          </a:prstGeom>
          <a:noFill/>
          <a:ln>
            <a:noFill/>
          </a:ln>
        </p:spPr>
      </p:pic>
      <p:sp>
        <p:nvSpPr>
          <p:cNvPr id="12" name="Text Box 140"/>
          <p:cNvSpPr txBox="1">
            <a:spLocks noChangeArrowheads="1"/>
          </p:cNvSpPr>
          <p:nvPr/>
        </p:nvSpPr>
        <p:spPr bwMode="auto">
          <a:xfrm>
            <a:off x="1828800" y="6611779"/>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38"/>
          <p:cNvGraphicFramePr>
            <a:graphicFrameLocks noGrp="1"/>
          </p:cNvGraphicFramePr>
          <p:nvPr>
            <p:extLst>
              <p:ext uri="{D42A27DB-BD31-4B8C-83A1-F6EECF244321}">
                <p14:modId xmlns:p14="http://schemas.microsoft.com/office/powerpoint/2010/main" val="3082848383"/>
              </p:ext>
            </p:extLst>
          </p:nvPr>
        </p:nvGraphicFramePr>
        <p:xfrm>
          <a:off x="1097280" y="1462387"/>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June</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16,386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16,939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58,806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96,600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-39.1%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Division Total</a:t>
                      </a:r>
                      <a:endParaRPr kumimoji="0" lang="en-US" sz="1400" b="1" i="0" u="none" strike="noStrike" cap="none" normalizeH="0" baseline="3000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14,613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15,278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53,056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87,298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-39.2%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-37.6%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2,548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5,837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-56.3%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5,095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6,065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18,193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32,398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-43.8%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Clarity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191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-38.0%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2,313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-70.5%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7140313"/>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-31.0%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4,632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4,254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+8.9%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17,661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27,581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-36.0%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1,286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+5.4%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4,155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6,363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-34.7%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-14.1%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2,534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4,840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-47.6%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Passport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423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+50.0%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1,203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+15.5%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732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+78.5%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3,788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4,071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Ridgeline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310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-13.8%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1"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8"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18114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4"/>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89091" name="Rectangle 3"/>
          <p:cNvSpPr>
            <a:spLocks noChangeArrowheads="1"/>
          </p:cNvSpPr>
          <p:nvPr/>
        </p:nvSpPr>
        <p:spPr bwMode="auto">
          <a:xfrm>
            <a:off x="1981200" y="5943600"/>
            <a:ext cx="8534400" cy="7620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092" name="Text Box 4"/>
          <p:cNvSpPr txBox="1">
            <a:spLocks noChangeArrowheads="1"/>
          </p:cNvSpPr>
          <p:nvPr/>
        </p:nvSpPr>
        <p:spPr bwMode="auto">
          <a:xfrm>
            <a:off x="2000250" y="6048379"/>
            <a:ext cx="8477250" cy="535531"/>
          </a:xfrm>
          <a:prstGeom prst="rect">
            <a:avLst/>
          </a:prstGeom>
          <a:noFill/>
          <a:ln w="28575">
            <a:noFill/>
            <a:miter lim="800000"/>
            <a:headEnd/>
            <a:tailEnd/>
          </a:ln>
        </p:spPr>
        <p:txBody>
          <a:bodyPr wrap="square">
            <a:spAutoFit/>
          </a:bodyPr>
          <a:lstStyle/>
          <a:p>
            <a:pPr marL="1371600" marR="0" lvl="0" indent="-1143000" algn="l" defTabSz="914400" rtl="0" eaLnBrk="1" fontAlgn="base" latinLnBrk="0" hangingPunct="1">
              <a:lnSpc>
                <a:spcPct val="9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C00000"/>
                </a:solidFill>
                <a:effectLst/>
                <a:uLnTx/>
                <a:uFillTx/>
                <a:latin typeface="Arial"/>
                <a:ea typeface="HGP創英角ｺﾞｼｯｸUB" pitchFamily="50" charset="-128"/>
                <a:cs typeface="+mn-cs"/>
              </a:rPr>
              <a:t>Bottom line</a:t>
            </a:r>
            <a:r>
              <a:rPr kumimoji="0" lang="en-US" sz="1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rPr>
              <a:t>: </a:t>
            </a:r>
            <a:r>
              <a:rPr kumimoji="0" lang="en-US" sz="1600" b="0" i="0" u="none" strike="noStrike" kern="1200" cap="none" spc="0" normalizeH="0" baseline="0" noProof="0" dirty="0">
                <a:ln>
                  <a:noFill/>
                </a:ln>
                <a:solidFill>
                  <a:srgbClr val="C00000"/>
                </a:solidFill>
                <a:effectLst/>
                <a:uLnTx/>
                <a:uFillTx/>
                <a:latin typeface="Helv"/>
                <a:ea typeface="+mn-ea"/>
                <a:cs typeface="+mn-cs"/>
              </a:rPr>
              <a:t>North America sets a new production record for the month of October, breaking the previous record set in 2013.</a:t>
            </a:r>
            <a:endParaRPr kumimoji="0" lang="en-US" sz="1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endParaRPr>
          </a:p>
        </p:txBody>
      </p:sp>
      <p:sp>
        <p:nvSpPr>
          <p:cNvPr id="89093" name="Text Box 5"/>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North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American Auto Production</a:t>
            </a:r>
          </a:p>
        </p:txBody>
      </p:sp>
      <p:sp>
        <p:nvSpPr>
          <p:cNvPr id="37900"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3"/>
          <p:cNvSpPr>
            <a:spLocks noChangeArrowheads="1"/>
          </p:cNvSpPr>
          <p:nvPr/>
        </p:nvSpPr>
        <p:spPr bwMode="auto">
          <a:xfrm>
            <a:off x="1733549" y="5943600"/>
            <a:ext cx="9182102" cy="7620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 Box 4"/>
          <p:cNvSpPr txBox="1">
            <a:spLocks noChangeArrowheads="1"/>
          </p:cNvSpPr>
          <p:nvPr/>
        </p:nvSpPr>
        <p:spPr bwMode="auto">
          <a:xfrm>
            <a:off x="1866900" y="6075984"/>
            <a:ext cx="8915400" cy="535531"/>
          </a:xfrm>
          <a:prstGeom prst="rect">
            <a:avLst/>
          </a:prstGeom>
          <a:noFill/>
          <a:ln w="28575">
            <a:noFill/>
            <a:miter lim="800000"/>
            <a:headEnd/>
            <a:tailEnd/>
          </a:ln>
        </p:spPr>
        <p:txBody>
          <a:bodyPr wrap="square">
            <a:spAutoFit/>
          </a:bodyPr>
          <a:lstStyle/>
          <a:p>
            <a:pPr marL="1200150" marR="0" lvl="0" indent="-1200150" algn="l" defTabSz="914400" rtl="0" eaLnBrk="1" fontAlgn="base" latinLnBrk="0" hangingPunct="1">
              <a:lnSpc>
                <a:spcPct val="90000"/>
              </a:lnSpc>
              <a:spcBef>
                <a:spcPct val="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a:ea typeface="HGP創英角ｺﾞｼｯｸ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a:ea typeface="HGP創英角ｺﾞｼｯｸ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a:ea typeface="HGP創英角ｺﾞｼｯｸUB" pitchFamily="50" charset="-128"/>
                <a:cs typeface="+mn-cs"/>
              </a:rPr>
              <a:t>North American</a:t>
            </a:r>
            <a:r>
              <a:rPr kumimoji="0" lang="en-US" sz="1600" b="0" i="0" u="none" strike="noStrike" kern="1200" cap="none" spc="0" normalizeH="0" noProof="0" dirty="0" smtClean="0">
                <a:ln>
                  <a:noFill/>
                </a:ln>
                <a:solidFill>
                  <a:srgbClr val="FFFF00"/>
                </a:solidFill>
                <a:effectLst/>
                <a:uLnTx/>
                <a:uFillTx/>
                <a:latin typeface="Arial"/>
                <a:ea typeface="HGP創英角ｺﾞｼｯｸUB" pitchFamily="50" charset="-128"/>
                <a:cs typeface="+mn-cs"/>
              </a:rPr>
              <a:t> and U.S. auto production fell compared to June 2019 as overall production continues to increase toward normal daily capacity.</a:t>
            </a:r>
            <a:endParaRPr kumimoji="0" lang="en-US" sz="1600" b="0" i="0" u="none" strike="noStrike" kern="1200" cap="none" spc="0" normalizeH="0" baseline="0" noProof="0" dirty="0">
              <a:ln>
                <a:noFill/>
              </a:ln>
              <a:solidFill>
                <a:srgbClr val="FFFF00"/>
              </a:solidFill>
              <a:effectLst/>
              <a:uLnTx/>
              <a:uFillTx/>
              <a:latin typeface="Arial"/>
              <a:ea typeface="HGP創英角ｺﾞｼｯｸUB" pitchFamily="50"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172099911"/>
              </p:ext>
            </p:extLst>
          </p:nvPr>
        </p:nvGraphicFramePr>
        <p:xfrm>
          <a:off x="1322694" y="1619941"/>
          <a:ext cx="9906001" cy="3999130"/>
        </p:xfrm>
        <a:graphic>
          <a:graphicData uri="http://schemas.openxmlformats.org/drawingml/2006/table">
            <a:tbl>
              <a:tblPr/>
              <a:tblGrid>
                <a:gridCol w="141514">
                  <a:extLst>
                    <a:ext uri="{9D8B030D-6E8A-4147-A177-3AD203B41FA5}">
                      <a16:colId xmlns:a16="http://schemas.microsoft.com/office/drawing/2014/main" val="3931891851"/>
                    </a:ext>
                  </a:extLst>
                </a:gridCol>
                <a:gridCol w="141514">
                  <a:extLst>
                    <a:ext uri="{9D8B030D-6E8A-4147-A177-3AD203B41FA5}">
                      <a16:colId xmlns:a16="http://schemas.microsoft.com/office/drawing/2014/main" val="3963953774"/>
                    </a:ext>
                  </a:extLst>
                </a:gridCol>
                <a:gridCol w="929952">
                  <a:extLst>
                    <a:ext uri="{9D8B030D-6E8A-4147-A177-3AD203B41FA5}">
                      <a16:colId xmlns:a16="http://schemas.microsoft.com/office/drawing/2014/main" val="2167641054"/>
                    </a:ext>
                  </a:extLst>
                </a:gridCol>
                <a:gridCol w="1536441">
                  <a:extLst>
                    <a:ext uri="{9D8B030D-6E8A-4147-A177-3AD203B41FA5}">
                      <a16:colId xmlns:a16="http://schemas.microsoft.com/office/drawing/2014/main" val="3346499761"/>
                    </a:ext>
                  </a:extLst>
                </a:gridCol>
                <a:gridCol w="1111898">
                  <a:extLst>
                    <a:ext uri="{9D8B030D-6E8A-4147-A177-3AD203B41FA5}">
                      <a16:colId xmlns:a16="http://schemas.microsoft.com/office/drawing/2014/main" val="764740358"/>
                    </a:ext>
                  </a:extLst>
                </a:gridCol>
                <a:gridCol w="1111898">
                  <a:extLst>
                    <a:ext uri="{9D8B030D-6E8A-4147-A177-3AD203B41FA5}">
                      <a16:colId xmlns:a16="http://schemas.microsoft.com/office/drawing/2014/main" val="1776438069"/>
                    </a:ext>
                  </a:extLst>
                </a:gridCol>
                <a:gridCol w="1233196">
                  <a:extLst>
                    <a:ext uri="{9D8B030D-6E8A-4147-A177-3AD203B41FA5}">
                      <a16:colId xmlns:a16="http://schemas.microsoft.com/office/drawing/2014/main" val="1737367122"/>
                    </a:ext>
                  </a:extLst>
                </a:gridCol>
                <a:gridCol w="1233196">
                  <a:extLst>
                    <a:ext uri="{9D8B030D-6E8A-4147-A177-3AD203B41FA5}">
                      <a16:colId xmlns:a16="http://schemas.microsoft.com/office/drawing/2014/main" val="452708084"/>
                    </a:ext>
                  </a:extLst>
                </a:gridCol>
                <a:gridCol w="1233196">
                  <a:extLst>
                    <a:ext uri="{9D8B030D-6E8A-4147-A177-3AD203B41FA5}">
                      <a16:colId xmlns:a16="http://schemas.microsoft.com/office/drawing/2014/main" val="633510526"/>
                    </a:ext>
                  </a:extLst>
                </a:gridCol>
                <a:gridCol w="1233196">
                  <a:extLst>
                    <a:ext uri="{9D8B030D-6E8A-4147-A177-3AD203B41FA5}">
                      <a16:colId xmlns:a16="http://schemas.microsoft.com/office/drawing/2014/main" val="3070020227"/>
                    </a:ext>
                  </a:extLst>
                </a:gridCol>
              </a:tblGrid>
              <a:tr h="24155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mn-lt"/>
                          <a:ea typeface="ＭＳ Ｐゴシック" panose="020B0600070205080204" pitchFamily="34" charset="-128"/>
                        </a:rPr>
                        <a:t>2020</a:t>
                      </a:r>
                    </a:p>
                  </a:txBody>
                  <a:tcPr marL="142875"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mn-lt"/>
                          <a:ea typeface="ＭＳ Ｐゴシック" panose="020B0600070205080204" pitchFamily="34" charset="-128"/>
                        </a:rPr>
                        <a:t>CY base</a:t>
                      </a:r>
                    </a:p>
                  </a:txBody>
                  <a:tcPr marL="142875"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June '20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June '19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CHG%</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2020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2019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CHG%</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571267"/>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MAP</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25,525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36,584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-30.2%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119,847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222,442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-46.1%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67599458"/>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ELP</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17,821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18,927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-5.8%</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78,901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119,269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-33.8%</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726988777"/>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PMC</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74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60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+23.3%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247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194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+27.3%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7402533"/>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gridSpan="2">
                  <a:txBody>
                    <a:bodyPr/>
                    <a:lstStyle/>
                    <a:p>
                      <a:pPr algn="l" fontAlgn="b"/>
                      <a:r>
                        <a:rPr lang="en-US" sz="1400" b="1" i="0" u="none" strike="noStrike">
                          <a:effectLst/>
                          <a:latin typeface="+mn-lt"/>
                          <a:ea typeface="ＭＳ Ｐゴシック" panose="020B0600070205080204" pitchFamily="34" charset="-128"/>
                        </a:rPr>
                        <a:t>HAM TTL</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r" fontAlgn="b"/>
                      <a:r>
                        <a:rPr lang="en-US" sz="1400" b="0" i="0" u="none" strike="noStrike">
                          <a:effectLst/>
                          <a:latin typeface="+mn-lt"/>
                          <a:ea typeface="ＭＳ Ｐゴシック" panose="020B0600070205080204" pitchFamily="34" charset="-128"/>
                        </a:rPr>
                        <a:t>43,420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55,571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-21.9%</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198,995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341,905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-41.8%</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1749336"/>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HMA</a:t>
                      </a:r>
                    </a:p>
                  </a:txBody>
                  <a:tcPr marL="142875"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25,176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30,646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-17.8%</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107,493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186,353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-42.3%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41138072"/>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HMIN</a:t>
                      </a:r>
                    </a:p>
                  </a:txBody>
                  <a:tcPr marL="142875"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18,220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20,050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-9.1%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80,396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124,378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-35.4%</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58904600"/>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USA TTL</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86,816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106,267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-18.3%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dirty="0">
                          <a:effectLst/>
                          <a:latin typeface="+mn-lt"/>
                          <a:ea typeface="ＭＳ Ｐゴシック" panose="020B0600070205080204" pitchFamily="34" charset="-128"/>
                        </a:rPr>
                        <a:t>386,884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652,636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-40.7%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9729373"/>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Plant 1</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smtClean="0">
                          <a:effectLst/>
                          <a:latin typeface="+mn-lt"/>
                          <a:ea typeface="ＭＳ Ｐゴシック" panose="020B0600070205080204" pitchFamily="34" charset="-128"/>
                        </a:rPr>
                        <a:t>17,380 </a:t>
                      </a:r>
                      <a:endParaRPr lang="en-US" sz="1400" b="0" i="0" u="none" strike="noStrike" dirty="0">
                        <a:effectLst/>
                        <a:latin typeface="+mn-lt"/>
                        <a:ea typeface="ＭＳ Ｐゴシック" panose="020B0600070205080204" pitchFamily="34" charset="-128"/>
                      </a:endParaRP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16,143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+7.7%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69,332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101,712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-31.8%</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61683149"/>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Plant 2</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15,620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17,213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-9.3%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70,704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107,838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-34.4%</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3572211"/>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gridSpan="2">
                  <a:txBody>
                    <a:bodyPr/>
                    <a:lstStyle/>
                    <a:p>
                      <a:pPr algn="l" fontAlgn="b"/>
                      <a:r>
                        <a:rPr lang="en-US" sz="1400" b="1" i="0" u="none" strike="noStrike">
                          <a:effectLst/>
                          <a:latin typeface="+mn-lt"/>
                          <a:ea typeface="ＭＳ Ｐゴシック" panose="020B0600070205080204" pitchFamily="34" charset="-128"/>
                        </a:rPr>
                        <a:t>HCM TTL</a:t>
                      </a:r>
                    </a:p>
                  </a:txBody>
                  <a:tcPr marL="142875"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r" fontAlgn="b"/>
                      <a:r>
                        <a:rPr lang="en-US" sz="1400" b="0" i="0" u="none" strike="noStrike">
                          <a:effectLst/>
                          <a:latin typeface="+mn-lt"/>
                          <a:ea typeface="ＭＳ Ｐゴシック" panose="020B0600070205080204" pitchFamily="34" charset="-128"/>
                        </a:rPr>
                        <a:t>32,999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33,356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140,036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209,550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-33.2%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54684102"/>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Guadalajara</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3,168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-100.0%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21,713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mn-lt"/>
                          <a:ea typeface="ＭＳ Ｐゴシック" panose="020B0600070205080204" pitchFamily="34" charset="-128"/>
                        </a:rPr>
                        <a:t>-100.0%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86533653"/>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Celaya</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12,890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14,190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-9.2%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49,419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90,453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mn-lt"/>
                          <a:ea typeface="ＭＳ Ｐゴシック" panose="020B0600070205080204" pitchFamily="34" charset="-128"/>
                        </a:rPr>
                        <a:t>-45.4%</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999185"/>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HDM</a:t>
                      </a:r>
                    </a:p>
                  </a:txBody>
                  <a:tcPr marL="14287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12,890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17,358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-25.7%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49,419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112,166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-55.9%</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076961429"/>
                  </a:ext>
                </a:extLst>
              </a:tr>
              <a:tr h="268398">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1" i="0" u="none" strike="noStrike" dirty="0">
                          <a:effectLst/>
                          <a:latin typeface="+mn-lt"/>
                          <a:ea typeface="ＭＳ Ｐゴシック" panose="020B0600070205080204" pitchFamily="34" charset="-128"/>
                        </a:rPr>
                        <a:t> </a:t>
                      </a:r>
                    </a:p>
                  </a:txBody>
                  <a:tcPr marL="142875"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1" i="0" u="none" strike="noStrike">
                          <a:effectLst/>
                          <a:latin typeface="+mn-lt"/>
                          <a:ea typeface="ＭＳ Ｐゴシック" panose="020B0600070205080204" pitchFamily="34" charset="-128"/>
                        </a:rPr>
                        <a:t>N.A. TTL</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132,705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156,981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-15.5%</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576,339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974,352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dirty="0">
                          <a:effectLst/>
                          <a:latin typeface="+mn-lt"/>
                          <a:ea typeface="ＭＳ Ｐゴシック" panose="020B0600070205080204" pitchFamily="34" charset="-128"/>
                        </a:rPr>
                        <a:t>-40.8%</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602857064"/>
                  </a:ext>
                </a:extLst>
              </a:tr>
            </a:tbl>
          </a:graphicData>
        </a:graphic>
      </p:graphicFrame>
    </p:spTree>
    <p:extLst>
      <p:ext uri="{BB962C8B-B14F-4D97-AF65-F5344CB8AC3E}">
        <p14:creationId xmlns:p14="http://schemas.microsoft.com/office/powerpoint/2010/main" val="1550647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6"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1" name="Rectangle 14"/>
          <p:cNvSpPr>
            <a:spLocks noChangeArrowheads="1"/>
          </p:cNvSpPr>
          <p:nvPr/>
        </p:nvSpPr>
        <p:spPr bwMode="auto">
          <a:xfrm>
            <a:off x="304799" y="0"/>
            <a:ext cx="11887199"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pic>
        <p:nvPicPr>
          <p:cNvPr id="17" name="Picture 2" descr="Flag of Canada.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218"/>
          <a:stretch/>
        </p:blipFill>
        <p:spPr bwMode="auto">
          <a:xfrm>
            <a:off x="10370288" y="254415"/>
            <a:ext cx="1573144" cy="776980"/>
          </a:xfrm>
          <a:prstGeom prst="rect">
            <a:avLst/>
          </a:prstGeom>
          <a:noFill/>
          <a:ln>
            <a:noFill/>
          </a:ln>
        </p:spPr>
      </p:pic>
      <p:sp>
        <p:nvSpPr>
          <p:cNvPr id="10" name="Text Box 139"/>
          <p:cNvSpPr txBox="1">
            <a:spLocks noChangeArrowheads="1"/>
          </p:cNvSpPr>
          <p:nvPr/>
        </p:nvSpPr>
        <p:spPr bwMode="auto">
          <a:xfrm>
            <a:off x="1" y="324535"/>
            <a:ext cx="10287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Acura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Division</a:t>
            </a:r>
          </a:p>
        </p:txBody>
      </p:sp>
      <p:graphicFrame>
        <p:nvGraphicFramePr>
          <p:cNvPr id="13" name="Group 125"/>
          <p:cNvGraphicFramePr>
            <a:graphicFrameLocks noGrp="1"/>
          </p:cNvGraphicFramePr>
          <p:nvPr>
            <p:extLst>
              <p:ext uri="{D42A27DB-BD31-4B8C-83A1-F6EECF244321}">
                <p14:modId xmlns:p14="http://schemas.microsoft.com/office/powerpoint/2010/main" val="3992700036"/>
              </p:ext>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June</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16,386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16,939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58,806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96,600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-39.1%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5,750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9,302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-38.2%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-56.5%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-75.1%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-75.0%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-47.1%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-75.0%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-63.0%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+66.1%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1,231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1,919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-35.9%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420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+19.3%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2,151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892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-0.2%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3,061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4,156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-26.3%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4" name="Text Box 138"/>
          <p:cNvSpPr txBox="1">
            <a:spLocks noChangeArrowheads="1"/>
          </p:cNvSpPr>
          <p:nvPr/>
        </p:nvSpPr>
        <p:spPr bwMode="auto">
          <a:xfrm rot="10800000">
            <a:off x="1253430" y="3429000"/>
            <a:ext cx="400110" cy="6858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2"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Tree>
    <p:extLst>
      <p:ext uri="{BB962C8B-B14F-4D97-AF65-F5344CB8AC3E}">
        <p14:creationId xmlns:p14="http://schemas.microsoft.com/office/powerpoint/2010/main" val="4006706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8"/>
          <p:cNvSpPr>
            <a:spLocks noChangeArrowheads="1"/>
          </p:cNvSpPr>
          <p:nvPr/>
        </p:nvSpPr>
        <p:spPr bwMode="auto">
          <a:xfrm flipV="1">
            <a:off x="2183662" y="4028537"/>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1175" name="Rectangle 45"/>
          <p:cNvSpPr>
            <a:spLocks noChangeArrowheads="1"/>
          </p:cNvSpPr>
          <p:nvPr/>
        </p:nvSpPr>
        <p:spPr bwMode="auto">
          <a:xfrm>
            <a:off x="1737360" y="5943447"/>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31" name="Text Box 33"/>
          <p:cNvSpPr txBox="1">
            <a:spLocks noChangeArrowheads="1"/>
          </p:cNvSpPr>
          <p:nvPr/>
        </p:nvSpPr>
        <p:spPr bwMode="auto">
          <a:xfrm>
            <a:off x="2157246" y="5394960"/>
            <a:ext cx="3474720"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5334000" y="5394960"/>
            <a:ext cx="4206240" cy="277002"/>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649184" y="3127525"/>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737360" y="5978856"/>
            <a:ext cx="8244840" cy="535531"/>
          </a:xfrm>
          <a:prstGeom prst="rect">
            <a:avLst/>
          </a:prstGeom>
          <a:noFill/>
          <a:ln w="28575">
            <a:noFill/>
            <a:miter lim="800000"/>
            <a:headEnd/>
            <a:tailEnd/>
          </a:ln>
        </p:spPr>
        <p:txBody>
          <a:bodyPr wrap="square">
            <a:spAutoFit/>
          </a:bodyPr>
          <a:lstStyle/>
          <a:p>
            <a:pPr marL="1430338" marR="0" lvl="0" indent="-1201738"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Overall inventory dropped </a:t>
            </a:r>
            <a:r>
              <a:rPr lang="en-US" sz="1600" b="0" dirty="0" smtClean="0">
                <a:solidFill>
                  <a:srgbClr val="FFFF00"/>
                </a:solidFill>
                <a:ea typeface="HGPSoeiKakugothicUB" pitchFamily="50" charset="-128"/>
              </a:rPr>
              <a:t>nearly 60%</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from May;</a:t>
            </a:r>
            <a:r>
              <a:rPr kumimoji="0" lang="en-US" sz="1600" b="0" i="0" u="none" strike="noStrike" kern="1200" cap="none" spc="0" normalizeH="0" noProof="0" dirty="0" smtClean="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Pilot,</a:t>
            </a:r>
            <a:r>
              <a:rPr kumimoji="0" lang="en-US" sz="1600" b="0" i="0" u="none" strike="noStrike" kern="1200" cap="none" spc="0" normalizeH="0" noProof="0" dirty="0" smtClean="0">
                <a:ln>
                  <a:noFill/>
                </a:ln>
                <a:solidFill>
                  <a:srgbClr val="FFFF00"/>
                </a:solidFill>
                <a:effectLst/>
                <a:uLnTx/>
                <a:uFillTx/>
                <a:latin typeface="Arial" charset="0"/>
                <a:ea typeface="HGPSoeiKakugothicUB" pitchFamily="50" charset="-128"/>
                <a:cs typeface="+mn-cs"/>
              </a:rPr>
              <a:t> Ridgeline and RDX are below the ideal level</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22" name="Text Box 36"/>
          <p:cNvSpPr txBox="1">
            <a:spLocks noChangeArrowheads="1"/>
          </p:cNvSpPr>
          <p:nvPr/>
        </p:nvSpPr>
        <p:spPr bwMode="auto">
          <a:xfrm>
            <a:off x="0" y="237744"/>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Inventory</a:t>
            </a:r>
          </a:p>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25"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sp>
        <p:nvSpPr>
          <p:cNvPr id="2" name="Rectangle 1"/>
          <p:cNvSpPr/>
          <p:nvPr/>
        </p:nvSpPr>
        <p:spPr>
          <a:xfrm>
            <a:off x="10113239" y="3886200"/>
            <a:ext cx="845288" cy="330833"/>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sp>
        <p:nvSpPr>
          <p:cNvPr id="17"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pic>
        <p:nvPicPr>
          <p:cNvPr id="21" name="Picture 2" descr="Flag of Canada.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218"/>
          <a:stretch/>
        </p:blipFill>
        <p:spPr bwMode="auto">
          <a:xfrm>
            <a:off x="10370288" y="254415"/>
            <a:ext cx="1573144" cy="776980"/>
          </a:xfrm>
          <a:prstGeom prst="rect">
            <a:avLst/>
          </a:prstGeom>
          <a:noFill/>
          <a:ln>
            <a:noFill/>
          </a:ln>
        </p:spPr>
      </p:pic>
      <p:graphicFrame>
        <p:nvGraphicFramePr>
          <p:cNvPr id="20" name="Chart 19"/>
          <p:cNvGraphicFramePr/>
          <p:nvPr>
            <p:extLst>
              <p:ext uri="{D42A27DB-BD31-4B8C-83A1-F6EECF244321}">
                <p14:modId xmlns:p14="http://schemas.microsoft.com/office/powerpoint/2010/main" val="3211620214"/>
              </p:ext>
            </p:extLst>
          </p:nvPr>
        </p:nvGraphicFramePr>
        <p:xfrm>
          <a:off x="1724800" y="1580933"/>
          <a:ext cx="7876401" cy="3676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oup 61"/>
          <p:cNvGraphicFramePr>
            <a:graphicFrameLocks noGrp="1"/>
          </p:cNvGraphicFramePr>
          <p:nvPr>
            <p:extLst>
              <p:ext uri="{D42A27DB-BD31-4B8C-83A1-F6EECF244321}">
                <p14:modId xmlns:p14="http://schemas.microsoft.com/office/powerpoint/2010/main" val="3870461320"/>
              </p:ext>
            </p:extLst>
          </p:nvPr>
        </p:nvGraphicFramePr>
        <p:xfrm>
          <a:off x="10149840" y="1645920"/>
          <a:ext cx="1676400" cy="1098552"/>
        </p:xfrm>
        <a:graphic>
          <a:graphicData uri="http://schemas.openxmlformats.org/drawingml/2006/table">
            <a:tbl>
              <a:tblPr/>
              <a:tblGrid>
                <a:gridCol w="643167">
                  <a:extLst>
                    <a:ext uri="{9D8B030D-6E8A-4147-A177-3AD203B41FA5}">
                      <a16:colId xmlns:a16="http://schemas.microsoft.com/office/drawing/2014/main" val="20000"/>
                    </a:ext>
                  </a:extLst>
                </a:gridCol>
                <a:gridCol w="1033233">
                  <a:extLst>
                    <a:ext uri="{9D8B030D-6E8A-4147-A177-3AD203B41FA5}">
                      <a16:colId xmlns:a16="http://schemas.microsoft.com/office/drawing/2014/main" val="20001"/>
                    </a:ext>
                  </a:extLst>
                </a:gridCol>
              </a:tblGrid>
              <a:tr h="2746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hMerge="1">
                  <a:txBody>
                    <a:bodyPr/>
                    <a:lstStyle/>
                    <a:p>
                      <a:endParaRPr lang="en-US"/>
                    </a:p>
                  </a:txBody>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241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26329324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196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3"/>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June</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84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extLst>
                  <a:ext uri="{0D108BD9-81ED-4DB2-BD59-A6C34878D82A}">
                    <a16:rowId xmlns:a16="http://schemas.microsoft.com/office/drawing/2014/main" val="221582967"/>
                  </a:ext>
                </a:extLst>
              </a:tr>
            </a:tbl>
          </a:graphicData>
        </a:graphic>
      </p:graphicFrame>
    </p:spTree>
    <p:extLst>
      <p:ext uri="{BB962C8B-B14F-4D97-AF65-F5344CB8AC3E}">
        <p14:creationId xmlns:p14="http://schemas.microsoft.com/office/powerpoint/2010/main" val="897581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23" name="Text Box 6"/>
          <p:cNvSpPr txBox="1">
            <a:spLocks noChangeArrowheads="1"/>
          </p:cNvSpPr>
          <p:nvPr/>
        </p:nvSpPr>
        <p:spPr bwMode="auto">
          <a:xfrm>
            <a:off x="1737360" y="6091434"/>
            <a:ext cx="8244840" cy="313932"/>
          </a:xfrm>
          <a:prstGeom prst="rect">
            <a:avLst/>
          </a:prstGeom>
          <a:noFill/>
          <a:ln w="28575">
            <a:noFill/>
            <a:miter lim="800000"/>
            <a:headEnd/>
            <a:tailEnd/>
          </a:ln>
        </p:spPr>
        <p:txBody>
          <a:bodyPr wrap="square">
            <a:spAutoFit/>
          </a:bodyPr>
          <a:lstStyle/>
          <a:p>
            <a:pPr marL="1433513" marR="0" lvl="0" indent="-1204913"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Inventory dropped dramatically for every model.</a:t>
            </a:r>
            <a:endPar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endParaRPr>
          </a:p>
        </p:txBody>
      </p:sp>
      <p:sp>
        <p:nvSpPr>
          <p:cNvPr id="31" name="Text Box 33"/>
          <p:cNvSpPr txBox="1">
            <a:spLocks noChangeArrowheads="1"/>
          </p:cNvSpPr>
          <p:nvPr/>
        </p:nvSpPr>
        <p:spPr bwMode="auto">
          <a:xfrm>
            <a:off x="2207420" y="5394960"/>
            <a:ext cx="4959893"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167313" y="5394960"/>
            <a:ext cx="2433890" cy="277003"/>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725384" y="3084616"/>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36"/>
          <p:cNvSpPr txBox="1">
            <a:spLocks noChangeArrowheads="1"/>
          </p:cNvSpPr>
          <p:nvPr/>
        </p:nvSpPr>
        <p:spPr bwMode="auto">
          <a:xfrm>
            <a:off x="0" y="235748"/>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Passenger Car Inventory</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r>
            <a:b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19"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pic>
        <p:nvPicPr>
          <p:cNvPr id="16" name="Picture 2" descr="Flag of Canada.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218"/>
          <a:stretch/>
        </p:blipFill>
        <p:spPr bwMode="auto">
          <a:xfrm>
            <a:off x="10370288" y="254415"/>
            <a:ext cx="1573144" cy="776980"/>
          </a:xfrm>
          <a:prstGeom prst="rect">
            <a:avLst/>
          </a:prstGeom>
          <a:noFill/>
          <a:ln>
            <a:noFill/>
          </a:ln>
        </p:spPr>
      </p:pic>
      <p:sp>
        <p:nvSpPr>
          <p:cNvPr id="17" name="Rectangle 38"/>
          <p:cNvSpPr>
            <a:spLocks noChangeArrowheads="1"/>
          </p:cNvSpPr>
          <p:nvPr/>
        </p:nvSpPr>
        <p:spPr bwMode="auto">
          <a:xfrm flipV="1">
            <a:off x="2183662" y="4517335"/>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21" name="Rectangle 20"/>
          <p:cNvSpPr/>
          <p:nvPr/>
        </p:nvSpPr>
        <p:spPr>
          <a:xfrm>
            <a:off x="10134600" y="4401312"/>
            <a:ext cx="845288" cy="330833"/>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graphicFrame>
        <p:nvGraphicFramePr>
          <p:cNvPr id="22" name="Chart 21"/>
          <p:cNvGraphicFramePr/>
          <p:nvPr>
            <p:extLst>
              <p:ext uri="{D42A27DB-BD31-4B8C-83A1-F6EECF244321}">
                <p14:modId xmlns:p14="http://schemas.microsoft.com/office/powerpoint/2010/main" val="2181568278"/>
              </p:ext>
            </p:extLst>
          </p:nvPr>
        </p:nvGraphicFramePr>
        <p:xfrm>
          <a:off x="1801000" y="1406577"/>
          <a:ext cx="7952600" cy="3841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9373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92D05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31" name="Text Box 33"/>
          <p:cNvSpPr txBox="1">
            <a:spLocks noChangeArrowheads="1"/>
          </p:cNvSpPr>
          <p:nvPr/>
        </p:nvSpPr>
        <p:spPr bwMode="auto">
          <a:xfrm>
            <a:off x="2057400" y="5394960"/>
            <a:ext cx="5669280" cy="274320"/>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696200" y="5394960"/>
            <a:ext cx="1920240" cy="274320"/>
          </a:xfrm>
          <a:prstGeom prst="rect">
            <a:avLst/>
          </a:prstGeom>
          <a:solidFill>
            <a:srgbClr val="008000"/>
          </a:solidFill>
          <a:ln w="19050" algn="ctr">
            <a:solidFill>
              <a:schemeClr val="tx1"/>
            </a:solidFill>
            <a:miter lim="800000"/>
            <a:headEnd/>
            <a:tailEnd/>
          </a:ln>
        </p:spPr>
        <p:txBody>
          <a:bodyPr wrap="square" lIns="0" rIns="27432">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Light </a:t>
            </a:r>
            <a:r>
              <a:rPr kumimoji="0" lang="en-US" altLang="ja-JP" sz="1200" b="1" i="0" u="none" strike="noStrike" kern="1200" cap="none" spc="0" normalizeH="0" baseline="0" noProof="0" dirty="0" smtClean="0">
                <a:ln>
                  <a:noFill/>
                </a:ln>
                <a:solidFill>
                  <a:srgbClr val="FFFFFF"/>
                </a:solidFill>
                <a:effectLst/>
                <a:uLnTx/>
                <a:uFillTx/>
                <a:latin typeface="Arial"/>
                <a:ea typeface="HGP創英角ｺﾞｼｯｸUB" pitchFamily="50" charset="-128"/>
                <a:cs typeface="+mn-cs"/>
              </a:rPr>
              <a:t>Truck</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649184" y="3127525"/>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689232" y="6091434"/>
            <a:ext cx="8321040" cy="313932"/>
          </a:xfrm>
          <a:prstGeom prst="rect">
            <a:avLst/>
          </a:prstGeom>
          <a:noFill/>
          <a:ln w="28575">
            <a:noFill/>
            <a:miter lim="800000"/>
            <a:headEnd/>
            <a:tailEnd/>
          </a:ln>
        </p:spPr>
        <p:txBody>
          <a:bodyPr wrap="square">
            <a:spAutoFit/>
          </a:bodyPr>
          <a:lstStyle/>
          <a:p>
            <a:pPr marL="1427163" marR="0" lvl="0" indent="-1198563"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Every light-truck model experienced a significant inventory drop from May.</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36"/>
          <p:cNvSpPr txBox="1">
            <a:spLocks noChangeArrowheads="1"/>
          </p:cNvSpPr>
          <p:nvPr/>
        </p:nvSpPr>
        <p:spPr bwMode="auto">
          <a:xfrm>
            <a:off x="0" y="237744"/>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Light-truck Inventory</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r>
            <a:b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20"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pic>
        <p:nvPicPr>
          <p:cNvPr id="16" name="Picture 2" descr="Flag of Canada.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1218"/>
          <a:stretch/>
        </p:blipFill>
        <p:spPr bwMode="auto">
          <a:xfrm>
            <a:off x="10370288" y="254415"/>
            <a:ext cx="1573144" cy="776980"/>
          </a:xfrm>
          <a:prstGeom prst="rect">
            <a:avLst/>
          </a:prstGeom>
          <a:noFill/>
          <a:ln>
            <a:noFill/>
          </a:ln>
        </p:spPr>
      </p:pic>
      <p:sp>
        <p:nvSpPr>
          <p:cNvPr id="19" name="Rectangle 38"/>
          <p:cNvSpPr>
            <a:spLocks noChangeArrowheads="1"/>
          </p:cNvSpPr>
          <p:nvPr/>
        </p:nvSpPr>
        <p:spPr bwMode="auto">
          <a:xfrm flipV="1">
            <a:off x="2183662" y="4326443"/>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graphicFrame>
        <p:nvGraphicFramePr>
          <p:cNvPr id="23" name="Chart 22"/>
          <p:cNvGraphicFramePr/>
          <p:nvPr>
            <p:extLst>
              <p:ext uri="{D42A27DB-BD31-4B8C-83A1-F6EECF244321}">
                <p14:modId xmlns:p14="http://schemas.microsoft.com/office/powerpoint/2010/main" val="1492593437"/>
              </p:ext>
            </p:extLst>
          </p:nvPr>
        </p:nvGraphicFramePr>
        <p:xfrm>
          <a:off x="1724800" y="1406577"/>
          <a:ext cx="7876401" cy="3689881"/>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10010272" y="4192231"/>
            <a:ext cx="845288" cy="330833"/>
          </a:xfrm>
          <a:prstGeom prst="rect">
            <a:avLst/>
          </a:prstGeom>
          <a:solidFill>
            <a:srgbClr val="FFFF99"/>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spTree>
    <p:extLst>
      <p:ext uri="{BB962C8B-B14F-4D97-AF65-F5344CB8AC3E}">
        <p14:creationId xmlns:p14="http://schemas.microsoft.com/office/powerpoint/2010/main" val="3566318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63"/>
          <a:stretch/>
        </p:blipFill>
        <p:spPr>
          <a:xfrm>
            <a:off x="304800" y="0"/>
            <a:ext cx="11887200" cy="6865856"/>
          </a:xfrm>
          <a:prstGeom prst="rect">
            <a:avLst/>
          </a:prstGeom>
          <a:ln>
            <a:noFill/>
          </a:ln>
          <a:effectLst>
            <a:outerShdw blurRad="190500" algn="tl" rotWithShape="0">
              <a:srgbClr val="000000">
                <a:alpha val="70000"/>
              </a:srgbClr>
            </a:outerShdw>
          </a:effectLst>
        </p:spPr>
      </p:pic>
      <p:sp>
        <p:nvSpPr>
          <p:cNvPr id="37"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p:cNvSpPr txBox="1"/>
          <p:nvPr/>
        </p:nvSpPr>
        <p:spPr>
          <a:xfrm>
            <a:off x="8534400" y="6324600"/>
            <a:ext cx="2971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Arial" charset="0"/>
                <a:ea typeface="+mn-ea"/>
                <a:cs typeface="+mn-cs"/>
              </a:rPr>
              <a:t>2020 Honda HR-V Sport</a:t>
            </a:r>
          </a:p>
        </p:txBody>
      </p:sp>
      <p:sp>
        <p:nvSpPr>
          <p:cNvPr id="13" name="Rectangle 20"/>
          <p:cNvSpPr>
            <a:spLocks noChangeArrowheads="1"/>
          </p:cNvSpPr>
          <p:nvPr/>
        </p:nvSpPr>
        <p:spPr bwMode="auto">
          <a:xfrm>
            <a:off x="0" y="533400"/>
            <a:ext cx="9220200" cy="1293878"/>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Arial"/>
                <a:ea typeface="HGSSoeiKakugothicUB" pitchFamily="50" charset="-128"/>
                <a:cs typeface="+mn-cs"/>
              </a:rPr>
              <a:t>Mexico </a:t>
            </a: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Sales</a:t>
            </a:r>
          </a:p>
        </p:txBody>
      </p:sp>
      <p:pic>
        <p:nvPicPr>
          <p:cNvPr id="9" name="Picture 2" descr="Image result for mex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5910" y="609600"/>
            <a:ext cx="1875189" cy="10709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44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6802" name="Text Box 137"/>
          <p:cNvSpPr txBox="1">
            <a:spLocks noChangeArrowheads="1"/>
          </p:cNvSpPr>
          <p:nvPr/>
        </p:nvSpPr>
        <p:spPr bwMode="auto">
          <a:xfrm rot="10800000">
            <a:off x="2055039" y="4648203"/>
            <a:ext cx="553998" cy="1038225"/>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 trucks </a:t>
            </a:r>
          </a:p>
        </p:txBody>
      </p:sp>
      <p:sp>
        <p:nvSpPr>
          <p:cNvPr id="156803" name="Text Box 138"/>
          <p:cNvSpPr txBox="1">
            <a:spLocks noChangeArrowheads="1"/>
          </p:cNvSpPr>
          <p:nvPr/>
        </p:nvSpPr>
        <p:spPr bwMode="auto">
          <a:xfrm rot="10800000">
            <a:off x="2146578" y="3181350"/>
            <a:ext cx="369332" cy="1066800"/>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9" name="Group 138"/>
          <p:cNvGraphicFramePr>
            <a:graphicFrameLocks noGrp="1"/>
          </p:cNvGraphicFramePr>
          <p:nvPr>
            <p:extLst>
              <p:ext uri="{D42A27DB-BD31-4B8C-83A1-F6EECF244321}">
                <p14:modId xmlns:p14="http://schemas.microsoft.com/office/powerpoint/2010/main" val="1205235707"/>
              </p:ext>
            </p:extLst>
          </p:nvPr>
        </p:nvGraphicFramePr>
        <p:xfrm>
          <a:off x="1097280" y="1463040"/>
          <a:ext cx="10241280" cy="48463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June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22,176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39,046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-43.2%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21,754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38,073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-42.9%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-46.9%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941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+19.7%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4,215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-26.9%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5,086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236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1,680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-50.0%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09101052"/>
                  </a:ext>
                </a:extLst>
              </a:tr>
              <a:tr h="320040">
                <a:tc vMerge="1">
                  <a:txBody>
                    <a:bodyPr/>
                    <a:lstStyle/>
                    <a:p>
                      <a:endParaRPr lang="en-US"/>
                    </a:p>
                  </a:txBody>
                  <a:tcPr/>
                </a:tc>
                <a:tc>
                  <a:txBody>
                    <a:bodyPr/>
                    <a:lstStyle/>
                    <a:p>
                      <a:pPr marL="117475"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-73.8%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314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-43.0%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BR-V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-50.3%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-36.4%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1,734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-78.4%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5,369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10,368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-48.2%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-64.5%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4,937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8,670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-43.1%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-66.5%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1,189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-53.7%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750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-54.3%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9282063"/>
                  </a:ext>
                </a:extLst>
              </a:tr>
            </a:tbl>
          </a:graphicData>
        </a:graphic>
      </p:graphicFrame>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Honda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pic>
        <p:nvPicPr>
          <p:cNvPr id="14" name="Picture 2" descr="Image result for mexican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248936"/>
            <a:ext cx="1432103" cy="817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 Box 140"/>
          <p:cNvSpPr txBox="1">
            <a:spLocks noChangeArrowheads="1"/>
          </p:cNvSpPr>
          <p:nvPr/>
        </p:nvSpPr>
        <p:spPr bwMode="auto">
          <a:xfrm>
            <a:off x="1828800" y="63246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8" name="Text Box 137"/>
          <p:cNvSpPr txBox="1">
            <a:spLocks noChangeArrowheads="1"/>
          </p:cNvSpPr>
          <p:nvPr/>
        </p:nvSpPr>
        <p:spPr bwMode="auto">
          <a:xfrm rot="10800000">
            <a:off x="1255787" y="47302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9"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4060696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5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840" name="Text Box 128"/>
          <p:cNvSpPr txBox="1">
            <a:spLocks noChangeArrowheads="1"/>
          </p:cNvSpPr>
          <p:nvPr/>
        </p:nvSpPr>
        <p:spPr bwMode="auto">
          <a:xfrm rot="10800000">
            <a:off x="2145268" y="3409950"/>
            <a:ext cx="369332" cy="7620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8841" name="Text Box 129"/>
          <p:cNvSpPr txBox="1">
            <a:spLocks noChangeArrowheads="1"/>
          </p:cNvSpPr>
          <p:nvPr/>
        </p:nvSpPr>
        <p:spPr bwMode="auto">
          <a:xfrm rot="10800000">
            <a:off x="2069326" y="4324350"/>
            <a:ext cx="553998" cy="8001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 trucks </a:t>
            </a:r>
          </a:p>
        </p:txBody>
      </p:sp>
      <p:graphicFrame>
        <p:nvGraphicFramePr>
          <p:cNvPr id="9" name="Group 125"/>
          <p:cNvGraphicFramePr>
            <a:graphicFrameLocks noGrp="1"/>
          </p:cNvGraphicFramePr>
          <p:nvPr>
            <p:extLst>
              <p:ext uri="{D42A27DB-BD31-4B8C-83A1-F6EECF244321}">
                <p14:modId xmlns:p14="http://schemas.microsoft.com/office/powerpoint/2010/main" val="2205381353"/>
              </p:ext>
            </p:extLst>
          </p:nvPr>
        </p:nvGraphicFramePr>
        <p:xfrm>
          <a:off x="1097280" y="1463040"/>
          <a:ext cx="10241280" cy="32461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June</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22,176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39,046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-43.2%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-51.6%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-56.6%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14</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-71.4%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86</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-72.1%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-71.3%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-83.0%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-67.1%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-48.1%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50074" y="4026568"/>
            <a:ext cx="615553" cy="762000"/>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76290" y="3124199"/>
            <a:ext cx="400110" cy="965479"/>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Acura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pic>
        <p:nvPicPr>
          <p:cNvPr id="15" name="Picture 2" descr="Image result for mexican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248936"/>
            <a:ext cx="1432103" cy="817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 Box 130"/>
          <p:cNvSpPr txBox="1">
            <a:spLocks noChangeArrowheads="1"/>
          </p:cNvSpPr>
          <p:nvPr/>
        </p:nvSpPr>
        <p:spPr bwMode="auto">
          <a:xfrm>
            <a:off x="1895408" y="4724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Tree>
    <p:extLst>
      <p:ext uri="{BB962C8B-B14F-4D97-AF65-F5344CB8AC3E}">
        <p14:creationId xmlns:p14="http://schemas.microsoft.com/office/powerpoint/2010/main" val="290276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28" b="12222"/>
          <a:stretch/>
        </p:blipFill>
        <p:spPr>
          <a:xfrm>
            <a:off x="306370" y="0"/>
            <a:ext cx="11885629" cy="6858000"/>
          </a:xfrm>
          <a:prstGeom prst="rect">
            <a:avLst/>
          </a:prstGeom>
          <a:ln>
            <a:noFill/>
          </a:ln>
          <a:effectLst>
            <a:outerShdw blurRad="190500" algn="tl" rotWithShape="0">
              <a:srgbClr val="000000">
                <a:alpha val="70000"/>
              </a:srgbClr>
            </a:outerShdw>
          </a:effectLst>
        </p:spPr>
      </p:pic>
      <p:sp>
        <p:nvSpPr>
          <p:cNvPr id="11" name="Rectangle 20"/>
          <p:cNvSpPr>
            <a:spLocks noChangeArrowheads="1"/>
          </p:cNvSpPr>
          <p:nvPr/>
        </p:nvSpPr>
        <p:spPr bwMode="auto">
          <a:xfrm>
            <a:off x="0" y="533400"/>
            <a:ext cx="9220200" cy="1293878"/>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Arial"/>
                <a:ea typeface="HGSSoeiKakugothicUB" pitchFamily="50" charset="-128"/>
                <a:cs typeface="+mn-cs"/>
              </a:rPr>
              <a:t>U.S. </a:t>
            </a: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Sales</a:t>
            </a:r>
          </a:p>
        </p:txBody>
      </p:sp>
      <p:sp>
        <p:nvSpPr>
          <p:cNvPr id="37" name="Rectangle 15"/>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9572258" y="6396639"/>
            <a:ext cx="246734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n-ea"/>
                <a:cs typeface="+mn-cs"/>
              </a:rPr>
              <a:t>2020 Honda Pilot Elite</a:t>
            </a:r>
            <a:endParaRPr kumimoji="0" lang="en-US" sz="1800" b="0" i="0" u="none" strike="noStrike" kern="1200" cap="none" spc="0" normalizeH="0" baseline="0" noProof="0" dirty="0">
              <a:ln>
                <a:noFill/>
              </a:ln>
              <a:solidFill>
                <a:schemeClr val="bg1"/>
              </a:solidFill>
              <a:effectLst/>
              <a:uLnTx/>
              <a:uFillTx/>
              <a:latin typeface="Arial" charset="0"/>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60661"/>
            <a:ext cx="1974302" cy="1039356"/>
          </a:xfrm>
          <a:prstGeom prst="rect">
            <a:avLst/>
          </a:prstGeom>
        </p:spPr>
      </p:pic>
    </p:spTree>
    <p:extLst>
      <p:ext uri="{BB962C8B-B14F-4D97-AF65-F5344CB8AC3E}">
        <p14:creationId xmlns:p14="http://schemas.microsoft.com/office/powerpoint/2010/main" val="45404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304800" y="857999"/>
            <a:ext cx="11887200" cy="1504902"/>
          </a:xfrm>
          <a:prstGeom prst="rect">
            <a:avLst/>
          </a:prstGeom>
          <a:solidFill>
            <a:srgbClr val="C00000"/>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graphicFrame>
        <p:nvGraphicFramePr>
          <p:cNvPr id="40050" name="Group 114"/>
          <p:cNvGraphicFramePr>
            <a:graphicFrameLocks noGrp="1"/>
          </p:cNvGraphicFramePr>
          <p:nvPr>
            <p:extLst>
              <p:ext uri="{D42A27DB-BD31-4B8C-83A1-F6EECF244321}">
                <p14:modId xmlns:p14="http://schemas.microsoft.com/office/powerpoint/2010/main" val="1922899208"/>
              </p:ext>
            </p:extLst>
          </p:nvPr>
        </p:nvGraphicFramePr>
        <p:xfrm>
          <a:off x="685798" y="2590803"/>
          <a:ext cx="10241280" cy="1941276"/>
        </p:xfrm>
        <a:graphic>
          <a:graphicData uri="http://schemas.openxmlformats.org/drawingml/2006/table">
            <a:tbl>
              <a:tblPr/>
              <a:tblGrid>
                <a:gridCol w="13716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4"/>
                    </a:ext>
                  </a:extLst>
                </a:gridCol>
                <a:gridCol w="1097280">
                  <a:extLst>
                    <a:ext uri="{9D8B030D-6E8A-4147-A177-3AD203B41FA5}">
                      <a16:colId xmlns:a16="http://schemas.microsoft.com/office/drawing/2014/main" val="52276717"/>
                    </a:ext>
                  </a:extLst>
                </a:gridCol>
                <a:gridCol w="1097280">
                  <a:extLst>
                    <a:ext uri="{9D8B030D-6E8A-4147-A177-3AD203B41FA5}">
                      <a16:colId xmlns:a16="http://schemas.microsoft.com/office/drawing/2014/main" val="20005"/>
                    </a:ext>
                  </a:extLst>
                </a:gridCol>
                <a:gridCol w="1097280">
                  <a:extLst>
                    <a:ext uri="{9D8B030D-6E8A-4147-A177-3AD203B41FA5}">
                      <a16:colId xmlns:a16="http://schemas.microsoft.com/office/drawing/2014/main" val="20006"/>
                    </a:ext>
                  </a:extLst>
                </a:gridCol>
                <a:gridCol w="1097280">
                  <a:extLst>
                    <a:ext uri="{9D8B030D-6E8A-4147-A177-3AD203B41FA5}">
                      <a16:colId xmlns:a16="http://schemas.microsoft.com/office/drawing/2014/main" val="20007"/>
                    </a:ext>
                  </a:extLst>
                </a:gridCol>
                <a:gridCol w="1097280">
                  <a:extLst>
                    <a:ext uri="{9D8B030D-6E8A-4147-A177-3AD203B41FA5}">
                      <a16:colId xmlns:a16="http://schemas.microsoft.com/office/drawing/2014/main" val="20008"/>
                    </a:ext>
                  </a:extLst>
                </a:gridCol>
              </a:tblGrid>
              <a:tr h="548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HGP創英角ｺﾞｼｯｸUB" pitchFamily="50" charset="-128"/>
                        </a:rPr>
                        <a:t>Industry Total</a:t>
                      </a:r>
                      <a:endParaRPr kumimoji="0" lang="en-US" sz="1400" b="1" i="0" u="none" strike="noStrike" cap="none" normalizeH="0" baseline="30000" dirty="0" smtClean="0">
                        <a:ln>
                          <a:noFill/>
                        </a:ln>
                        <a:solidFill>
                          <a:schemeClr val="tx1"/>
                        </a:solidFill>
                        <a:effectLst/>
                        <a:latin typeface="+mn-lt"/>
                        <a:ea typeface="HGP創英角ｺﾞｼｯｸUB" pitchFamily="50"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3727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HGP創英角ｺﾞｼｯｸUB" pitchFamily="50" charset="-128"/>
                        </a:rPr>
                        <a:t>Year-to-date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HGP創英角ｺﾞｼｯｸUB" pitchFamily="50" charset="-128"/>
                        </a:rPr>
                        <a:t>Total Sales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50" b="0" i="0" u="none" strike="noStrike" cap="none" normalizeH="0" baseline="0" dirty="0" smtClean="0">
                        <a:ln>
                          <a:noFill/>
                        </a:ln>
                        <a:solidFill>
                          <a:schemeClr val="tx1"/>
                        </a:solidFill>
                        <a:effectLst>
                          <a:outerShdw blurRad="38100" dist="38100" dir="2700000" algn="tl">
                            <a:srgbClr val="C0C0C0"/>
                          </a:outerShdw>
                        </a:effectLst>
                        <a:latin typeface="+mn-lt"/>
                        <a:ea typeface="HGP創英角ｺﾞｼｯｸUB"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50" b="0" i="0" u="none" strike="noStrike" cap="none" normalizeH="0" baseline="0" dirty="0" smtClean="0">
                        <a:ln>
                          <a:noFill/>
                        </a:ln>
                        <a:solidFill>
                          <a:schemeClr val="tx1"/>
                        </a:solidFill>
                        <a:effectLst>
                          <a:outerShdw blurRad="38100" dist="38100" dir="2700000" algn="tl">
                            <a:srgbClr val="C0C0C0"/>
                          </a:outerShdw>
                        </a:effectLst>
                        <a:latin typeface="+mn-lt"/>
                        <a:ea typeface="HGP創英角ｺﾞｼｯｸUB"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mn-lt"/>
                          <a:ea typeface="HGP創英角ｺﾞｼｯｸUB" pitchFamily="50" charset="-128"/>
                        </a:rPr>
                        <a:t>% Change/2019</a:t>
                      </a:r>
                    </a:p>
                  </a:txBody>
                  <a:tcP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0" i="0" dirty="0" smtClean="0">
                          <a:solidFill>
                            <a:schemeClr val="tx1"/>
                          </a:solidFill>
                          <a:latin typeface="+mn-lt"/>
                        </a:rPr>
                        <a:t>6,432,486</a:t>
                      </a:r>
                      <a:endParaRPr kumimoji="0" lang="en-US" sz="1400" b="0" i="0" u="none" strike="noStrike" cap="none" normalizeH="0" baseline="0" dirty="0" smtClean="0">
                        <a:ln>
                          <a:noFill/>
                        </a:ln>
                        <a:solidFill>
                          <a:srgbClr val="FF0000"/>
                        </a:solidFill>
                        <a:effectLst/>
                        <a:latin typeface="+mn-lt"/>
                        <a:ea typeface="HGP創英角ｺﾞｼｯｸUB" pitchFamily="50"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flip="none" rotWithShape="1">
                      <a:gsLst>
                        <a:gs pos="0">
                          <a:schemeClr val="bg2">
                            <a:lumMod val="60000"/>
                            <a:lumOff val="40000"/>
                          </a:schemeClr>
                        </a:gs>
                        <a:gs pos="50000">
                          <a:schemeClr val="bg1"/>
                        </a:gs>
                        <a:gs pos="100000">
                          <a:schemeClr val="bg2">
                            <a:lumMod val="60000"/>
                            <a:lumOff val="40000"/>
                          </a:schemeClr>
                        </a:gs>
                      </a:gsLst>
                      <a:lin ang="270000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ea typeface="+mn-ea"/>
                        </a:rPr>
                        <a:t>592,287</a:t>
                      </a:r>
                      <a:endParaRPr kumimoji="0" lang="en-US" sz="1400" b="0" i="0" u="none" strike="noStrike" cap="none" normalizeH="0" baseline="30000" dirty="0" smtClean="0">
                        <a:ln>
                          <a:noFill/>
                        </a:ln>
                        <a:solidFill>
                          <a:schemeClr val="tx1"/>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flip="none" rotWithShape="1">
                      <a:gsLst>
                        <a:gs pos="50000">
                          <a:schemeClr val="bg1"/>
                        </a:gs>
                        <a:gs pos="0">
                          <a:schemeClr val="bg2">
                            <a:lumMod val="60000"/>
                            <a:lumOff val="40000"/>
                          </a:schemeClr>
                        </a:gs>
                        <a:gs pos="100000">
                          <a:schemeClr val="bg2">
                            <a:lumMod val="60000"/>
                            <a:lumOff val="40000"/>
                          </a:schemeClr>
                        </a:gs>
                      </a:gsLst>
                      <a:lin ang="270000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ea typeface="+mn-ea"/>
                        </a:rPr>
                        <a:t>1,110,824</a:t>
                      </a: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1">
                      <a:gsLst>
                        <a:gs pos="0">
                          <a:schemeClr val="bg2">
                            <a:lumMod val="60000"/>
                            <a:lumOff val="40000"/>
                          </a:schemeClr>
                        </a:gs>
                        <a:gs pos="50000">
                          <a:schemeClr val="bg1"/>
                        </a:gs>
                        <a:gs pos="100000">
                          <a:schemeClr val="bg2">
                            <a:lumMod val="60000"/>
                            <a:lumOff val="40000"/>
                          </a:schemeClr>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ea typeface="HGP創英角ｺﾞｼｯｸUB" pitchFamily="50" charset="-128"/>
                        </a:rPr>
                        <a:t>950,199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1">
                      <a:gsLst>
                        <a:gs pos="0">
                          <a:schemeClr val="bg2">
                            <a:lumMod val="60000"/>
                            <a:lumOff val="40000"/>
                          </a:schemeClr>
                        </a:gs>
                        <a:gs pos="50000">
                          <a:schemeClr val="bg1"/>
                        </a:gs>
                        <a:gs pos="100000">
                          <a:schemeClr val="bg2">
                            <a:lumMod val="60000"/>
                            <a:lumOff val="40000"/>
                          </a:schemeClr>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ea typeface="HGP創英角ｺﾞｼｯｸUB" pitchFamily="50" charset="-128"/>
                        </a:rPr>
                        <a:t>893,776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1">
                      <a:gsLst>
                        <a:gs pos="0">
                          <a:schemeClr val="bg2">
                            <a:lumMod val="60000"/>
                            <a:lumOff val="40000"/>
                          </a:schemeClr>
                        </a:gs>
                        <a:gs pos="50000">
                          <a:schemeClr val="bg1"/>
                        </a:gs>
                        <a:gs pos="100000">
                          <a:schemeClr val="bg2">
                            <a:lumMod val="60000"/>
                            <a:lumOff val="40000"/>
                          </a:schemeClr>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ea typeface="HGP創英角ｺﾞｼｯｸUB" pitchFamily="50" charset="-128"/>
                        </a:rPr>
                        <a:t>813,854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1">
                      <a:gsLst>
                        <a:gs pos="0">
                          <a:schemeClr val="bg2">
                            <a:lumMod val="60000"/>
                            <a:lumOff val="40000"/>
                          </a:schemeClr>
                        </a:gs>
                        <a:gs pos="50000">
                          <a:schemeClr val="bg1"/>
                        </a:gs>
                        <a:gs pos="100000">
                          <a:schemeClr val="bg2">
                            <a:lumMod val="60000"/>
                            <a:lumOff val="40000"/>
                          </a:schemeClr>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b="0" i="0" dirty="0" smtClean="0">
                          <a:solidFill>
                            <a:schemeClr val="tx1"/>
                          </a:solidFill>
                          <a:latin typeface="+mn-lt"/>
                        </a:rPr>
                        <a:t>434,934</a:t>
                      </a:r>
                      <a:endParaRPr kumimoji="0" lang="en-US" sz="1400" b="0" i="0" u="none" strike="noStrike" cap="none" normalizeH="0" baseline="0" dirty="0" smtClean="0">
                        <a:ln>
                          <a:noFill/>
                        </a:ln>
                        <a:solidFill>
                          <a:schemeClr val="tx1"/>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1">
                      <a:gsLst>
                        <a:gs pos="0">
                          <a:schemeClr val="bg2">
                            <a:lumMod val="60000"/>
                            <a:lumOff val="40000"/>
                          </a:schemeClr>
                        </a:gs>
                        <a:gs pos="50000">
                          <a:schemeClr val="bg1"/>
                        </a:gs>
                        <a:gs pos="100000">
                          <a:schemeClr val="bg2">
                            <a:lumMod val="60000"/>
                            <a:lumOff val="40000"/>
                          </a:schemeClr>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b="0" i="0" dirty="0" smtClean="0">
                          <a:solidFill>
                            <a:schemeClr val="tx1"/>
                          </a:solidFill>
                          <a:latin typeface="+mn-lt"/>
                        </a:rPr>
                        <a:t>280,137</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1">
                      <a:gsLst>
                        <a:gs pos="0">
                          <a:schemeClr val="bg2">
                            <a:lumMod val="60000"/>
                            <a:lumOff val="40000"/>
                          </a:schemeClr>
                        </a:gs>
                        <a:gs pos="50000">
                          <a:schemeClr val="bg1"/>
                        </a:gs>
                        <a:gs pos="100000">
                          <a:schemeClr val="bg2">
                            <a:lumMod val="60000"/>
                            <a:lumOff val="40000"/>
                          </a:schemeClr>
                        </a:gs>
                      </a:gsLst>
                      <a:lin ang="2700000" scaled="1"/>
                    </a:gradFill>
                  </a:tcPr>
                </a:tc>
                <a:extLst>
                  <a:ext uri="{0D108BD9-81ED-4DB2-BD59-A6C34878D82A}">
                    <a16:rowId xmlns:a16="http://schemas.microsoft.com/office/drawing/2014/main" val="10003"/>
                  </a:ext>
                </a:extLst>
              </a:tr>
              <a:tr h="65535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8000"/>
                        </a:solidFill>
                        <a:effectLst/>
                        <a:latin typeface="+mn-lt"/>
                        <a:ea typeface="HGP創英角ｺﾞｼｯｸUB" pitchFamily="50"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CC0000"/>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8000"/>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8000"/>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8000"/>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8000"/>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CC0000"/>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8000"/>
                        </a:solidFill>
                        <a:effectLst/>
                        <a:latin typeface="+mn-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4334"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183" y="2720685"/>
            <a:ext cx="844401" cy="300038"/>
          </a:xfrm>
          <a:prstGeom prst="rect">
            <a:avLst/>
          </a:prstGeom>
          <a:noFill/>
          <a:ln w="9525">
            <a:noFill/>
            <a:miter lim="800000"/>
            <a:headEnd/>
            <a:tailEnd/>
          </a:ln>
        </p:spPr>
      </p:pic>
      <p:sp>
        <p:nvSpPr>
          <p:cNvPr id="54341" name="Text Box 79"/>
          <p:cNvSpPr txBox="1">
            <a:spLocks noChangeArrowheads="1"/>
          </p:cNvSpPr>
          <p:nvPr/>
        </p:nvSpPr>
        <p:spPr bwMode="auto">
          <a:xfrm>
            <a:off x="9899733" y="2057400"/>
            <a:ext cx="2216067"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2020 </a:t>
            </a:r>
            <a:r>
              <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Honda </a:t>
            </a: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CR-V Hybrid</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54342" name="Text Box 84"/>
          <p:cNvSpPr txBox="1">
            <a:spLocks noChangeArrowheads="1"/>
          </p:cNvSpPr>
          <p:nvPr/>
        </p:nvSpPr>
        <p:spPr bwMode="auto">
          <a:xfrm>
            <a:off x="0" y="109850"/>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Arial"/>
                <a:ea typeface="HGP創英角ｺﾞｼｯｸUB" pitchFamily="50" charset="-128"/>
                <a:cs typeface="+mn-cs"/>
              </a:rPr>
              <a:t>     2020 U.S</a:t>
            </a:r>
            <a:r>
              <a:rPr kumimoji="0" lang="en-US" sz="3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rPr>
              <a:t>. </a:t>
            </a:r>
            <a:r>
              <a:rPr kumimoji="0" lang="en-US" sz="3600" b="0" i="0" u="none" strike="noStrike" kern="1200" cap="none" spc="0" normalizeH="0" baseline="0" noProof="0" dirty="0" smtClean="0">
                <a:ln>
                  <a:noFill/>
                </a:ln>
                <a:solidFill>
                  <a:srgbClr val="C00000"/>
                </a:solidFill>
                <a:effectLst/>
                <a:uLnTx/>
                <a:uFillTx/>
                <a:latin typeface="Arial"/>
                <a:ea typeface="HGP創英角ｺﾞｼｯｸUB" pitchFamily="50" charset="-128"/>
                <a:cs typeface="+mn-cs"/>
              </a:rPr>
              <a:t>Sales &amp; Market Share</a:t>
            </a:r>
            <a:endParaRPr kumimoji="0" lang="en-US" sz="3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endParaRPr>
          </a:p>
        </p:txBody>
      </p:sp>
      <p:sp>
        <p:nvSpPr>
          <p:cNvPr id="14423" name="Rectangle 94"/>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54362" name="Text Box 76"/>
          <p:cNvSpPr txBox="1">
            <a:spLocks noChangeArrowheads="1"/>
          </p:cNvSpPr>
          <p:nvPr/>
        </p:nvSpPr>
        <p:spPr bwMode="auto">
          <a:xfrm>
            <a:off x="533400" y="941036"/>
            <a:ext cx="9220200" cy="1338828"/>
          </a:xfrm>
          <a:prstGeom prst="rect">
            <a:avLst/>
          </a:prstGeom>
          <a:noFill/>
          <a:ln w="9525">
            <a:noFill/>
            <a:miter lim="800000"/>
            <a:headEnd/>
            <a:tailEnd/>
          </a:ln>
        </p:spPr>
        <p:txBody>
          <a:bodyPr wrap="square">
            <a:spAutoFit/>
          </a:bodyPr>
          <a:lstStyle/>
          <a:p>
            <a:pPr marL="228600" lvl="0" indent="-165100">
              <a:spcBef>
                <a:spcPct val="50000"/>
              </a:spcBef>
              <a:buFont typeface="Wingdings" pitchFamily="2" charset="2"/>
              <a:buChar char="§"/>
              <a:defRPr/>
            </a:pPr>
            <a:r>
              <a:rPr lang="en-US" b="0" dirty="0">
                <a:solidFill>
                  <a:schemeClr val="bg1"/>
                </a:solidFill>
              </a:rPr>
              <a:t>U.S. auto sales fell sharply in the second quarter </a:t>
            </a:r>
            <a:r>
              <a:rPr lang="en-US" b="0" dirty="0" smtClean="0">
                <a:solidFill>
                  <a:schemeClr val="bg1"/>
                </a:solidFill>
              </a:rPr>
              <a:t>as </a:t>
            </a:r>
            <a:r>
              <a:rPr lang="en-US" b="0" dirty="0">
                <a:solidFill>
                  <a:schemeClr val="bg1"/>
                </a:solidFill>
              </a:rPr>
              <a:t>the industry provided its first detailed look at the toll on consumer demand exacted by the coronavirus</a:t>
            </a:r>
            <a:r>
              <a:rPr lang="en-US" b="0" dirty="0" smtClean="0">
                <a:solidFill>
                  <a:schemeClr val="bg1"/>
                </a:solidFill>
              </a:rPr>
              <a:t>.</a:t>
            </a:r>
          </a:p>
          <a:p>
            <a:pPr marL="228600" lvl="0" indent="-165100">
              <a:spcBef>
                <a:spcPct val="50000"/>
              </a:spcBef>
              <a:buFont typeface="Wingdings" pitchFamily="2" charset="2"/>
              <a:buChar char="§"/>
              <a:defRPr/>
            </a:pPr>
            <a:r>
              <a:rPr lang="en-US" b="0" dirty="0">
                <a:solidFill>
                  <a:schemeClr val="bg1"/>
                </a:solidFill>
              </a:rPr>
              <a:t>Pent-up consumer demand, easing government restrictions on business and household activity, and record incentives all provided a tailwind for the industry in </a:t>
            </a:r>
            <a:r>
              <a:rPr lang="en-US" b="0" dirty="0" smtClean="0">
                <a:solidFill>
                  <a:schemeClr val="bg1"/>
                </a:solidFill>
              </a:rPr>
              <a:t>June.</a:t>
            </a:r>
            <a:endParaRPr kumimoji="0" lang="en-US" sz="1800" b="0" i="0" u="none" strike="noStrike" kern="1200" cap="none" spc="0" normalizeH="0" baseline="0" noProof="0" dirty="0" smtClean="0">
              <a:ln>
                <a:noFill/>
              </a:ln>
              <a:solidFill>
                <a:schemeClr val="bg1"/>
              </a:solidFill>
              <a:effectLst/>
              <a:uLnTx/>
              <a:uFillTx/>
            </a:endParaRPr>
          </a:p>
        </p:txBody>
      </p:sp>
      <p:pic>
        <p:nvPicPr>
          <p:cNvPr id="52" name="Picture 3" descr="A:\NA Communications\HondaTV\HondaTV - HNA\Logos\Competitor Logos\Hyundai-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3641" y="2675113"/>
            <a:ext cx="671034" cy="402620"/>
          </a:xfrm>
          <a:prstGeom prst="rect">
            <a:avLst/>
          </a:prstGeom>
          <a:noFill/>
          <a:ln>
            <a:noFill/>
          </a:ln>
        </p:spPr>
      </p:pic>
      <p:sp>
        <p:nvSpPr>
          <p:cNvPr id="87" name="Down Arrow 86"/>
          <p:cNvSpPr/>
          <p:nvPr/>
        </p:nvSpPr>
        <p:spPr>
          <a:xfrm>
            <a:off x="4435475" y="3887376"/>
            <a:ext cx="914400"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smtClean="0">
                <a:ln>
                  <a:noFill/>
                </a:ln>
                <a:solidFill>
                  <a:prstClr val="white"/>
                </a:solidFill>
                <a:effectLst/>
                <a:uLnTx/>
                <a:uFillTx/>
                <a:latin typeface="Arial"/>
                <a:ea typeface="+mn-ea"/>
                <a:cs typeface="+mn-cs"/>
              </a:rPr>
              <a:t>21.4</a:t>
            </a:r>
            <a:endParaRPr kumimoji="0" lang="en-US"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91" name="Down Arrow 90"/>
          <p:cNvSpPr/>
          <p:nvPr/>
        </p:nvSpPr>
        <p:spPr>
          <a:xfrm>
            <a:off x="6623685" y="3887376"/>
            <a:ext cx="914400"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mn-ea"/>
                <a:cs typeface="+mn-cs"/>
              </a:rPr>
              <a:t>2</a:t>
            </a:r>
            <a:r>
              <a:rPr lang="en-US" sz="1400" b="0" dirty="0" smtClean="0">
                <a:solidFill>
                  <a:prstClr val="white"/>
                </a:solidFill>
                <a:latin typeface="Arial"/>
              </a:rPr>
              <a:t>2.4</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92" name="Down Arrow 91"/>
          <p:cNvSpPr/>
          <p:nvPr/>
        </p:nvSpPr>
        <p:spPr>
          <a:xfrm>
            <a:off x="5529580" y="3887376"/>
            <a:ext cx="914400"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0" dirty="0" smtClean="0">
                <a:solidFill>
                  <a:prstClr val="white"/>
                </a:solidFill>
                <a:latin typeface="Arial"/>
              </a:rPr>
              <a:t>2</a:t>
            </a:r>
            <a:r>
              <a:rPr kumimoji="0" lang="en-US" sz="1400" b="0" i="0" u="none" strike="noStrike" kern="1200" cap="none" spc="0" normalizeH="0" baseline="0" noProof="0" dirty="0" smtClean="0">
                <a:ln>
                  <a:noFill/>
                </a:ln>
                <a:solidFill>
                  <a:prstClr val="white"/>
                </a:solidFill>
                <a:effectLst/>
                <a:uLnTx/>
                <a:uFillTx/>
                <a:latin typeface="Arial"/>
                <a:ea typeface="+mn-ea"/>
                <a:cs typeface="+mn-cs"/>
              </a:rPr>
              <a:t>3.4</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48" name="Down Arrow 47"/>
          <p:cNvSpPr/>
          <p:nvPr/>
        </p:nvSpPr>
        <p:spPr>
          <a:xfrm>
            <a:off x="8811895" y="3887376"/>
            <a:ext cx="914400"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mn-ea"/>
                <a:cs typeface="+mn-cs"/>
              </a:rPr>
              <a:t>39.3</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Down Arrow 38"/>
          <p:cNvSpPr/>
          <p:nvPr/>
        </p:nvSpPr>
        <p:spPr>
          <a:xfrm>
            <a:off x="7717790" y="3886200"/>
            <a:ext cx="914400"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mn-ea"/>
                <a:cs typeface="+mn-cs"/>
              </a:rPr>
              <a:t>25.8</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4" name="Group 57"/>
          <p:cNvGraphicFramePr>
            <a:graphicFrameLocks noGrp="1"/>
          </p:cNvGraphicFramePr>
          <p:nvPr>
            <p:extLst>
              <p:ext uri="{D42A27DB-BD31-4B8C-83A1-F6EECF244321}">
                <p14:modId xmlns:p14="http://schemas.microsoft.com/office/powerpoint/2010/main" val="2789275422"/>
              </p:ext>
            </p:extLst>
          </p:nvPr>
        </p:nvGraphicFramePr>
        <p:xfrm>
          <a:off x="2020317" y="4872567"/>
          <a:ext cx="7863840" cy="1645920"/>
        </p:xfrm>
        <a:graphic>
          <a:graphicData uri="http://schemas.openxmlformats.org/drawingml/2006/table">
            <a:tbl>
              <a:tblPr/>
              <a:tblGrid>
                <a:gridCol w="146304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64763919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5486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rPr>
                        <a:t>Year-to-date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rPr>
                        <a:t>percentages</a:t>
                      </a:r>
                    </a:p>
                  </a:txBody>
                  <a:tcPr anchor="b"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endParaRPr lang="en-US" dirty="0"/>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endParaRPr lang="en-US" dirty="0"/>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txBody>
                  <a:tcPr horzOverflow="overflow">
                    <a:lnL>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54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2020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9.2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00"/>
                          </a:solidFill>
                          <a:effectLst/>
                          <a:latin typeface="+mj-lt"/>
                          <a:ea typeface="HGP創英角ｺﾞｼｯｸUB" pitchFamily="50" charset="-128"/>
                        </a:rPr>
                        <a:t>17.3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14.8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00"/>
                          </a:solidFill>
                          <a:effectLst/>
                          <a:latin typeface="+mj-lt"/>
                          <a:ea typeface="HGP創英角ｺﾞｼｯｸUB" pitchFamily="50" charset="-128"/>
                        </a:rPr>
                        <a:t>13.9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00000"/>
                          </a:solidFill>
                          <a:effectLst/>
                          <a:latin typeface="+mj-lt"/>
                          <a:ea typeface="HGP創英角ｺﾞｼｯｸUB" pitchFamily="50" charset="-128"/>
                        </a:rPr>
                        <a:t>12.7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00000"/>
                          </a:solidFill>
                          <a:effectLst/>
                          <a:latin typeface="+mj-lt"/>
                          <a:ea typeface="HGP創英角ｺﾞｼｯｸUB" pitchFamily="50" charset="-128"/>
                        </a:rPr>
                        <a:t>6.8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rgbClr val="006600"/>
                          </a:solidFill>
                          <a:effectLst/>
                          <a:latin typeface="+mn-lt"/>
                          <a:ea typeface="HGP創英角ｺﾞｼｯｸUB" pitchFamily="50" charset="-128"/>
                          <a:cs typeface="+mn-cs"/>
                        </a:rPr>
                        <a:t>4.4</a:t>
                      </a:r>
                      <a:endParaRPr kumimoji="0" lang="en-US" sz="1800" b="1" i="0" u="none" strike="noStrike" cap="none" normalizeH="0" baseline="0" dirty="0" smtClean="0">
                        <a:ln>
                          <a:noFill/>
                        </a:ln>
                        <a:solidFill>
                          <a:srgbClr val="006600"/>
                        </a:solidFill>
                        <a:effectLst/>
                        <a:latin typeface="+mj-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2019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9.2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16.8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14.8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13.7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13.0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HGP創英角ｺﾞｼｯｸUB" pitchFamily="50" charset="-128"/>
                        </a:rPr>
                        <a:t>8.5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mn-lt"/>
                          <a:ea typeface="HGP創英角ｺﾞｼｯｸUB" pitchFamily="50" charset="-128"/>
                          <a:cs typeface="+mn-cs"/>
                        </a:rPr>
                        <a:t>4.1</a:t>
                      </a:r>
                      <a:endParaRPr kumimoji="0" lang="en-US" sz="1800" b="1" i="0" u="none" strike="noStrike" cap="none" normalizeH="0" baseline="0" dirty="0" smtClean="0">
                        <a:ln>
                          <a:noFill/>
                        </a:ln>
                        <a:solidFill>
                          <a:schemeClr val="tx1"/>
                        </a:solidFill>
                        <a:effectLst/>
                        <a:latin typeface="+mj-lt"/>
                        <a:ea typeface="HGP創英角ｺﾞｼｯｸUB" pitchFamily="50"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 name="Text Box 4"/>
          <p:cNvSpPr txBox="1">
            <a:spLocks noChangeArrowheads="1"/>
          </p:cNvSpPr>
          <p:nvPr/>
        </p:nvSpPr>
        <p:spPr bwMode="auto">
          <a:xfrm>
            <a:off x="685800" y="5558367"/>
            <a:ext cx="1448817" cy="83099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a:ea typeface="HGP創英角ｺﾞｼｯｸUB" pitchFamily="50" charset="-128"/>
                <a:cs typeface="+mn-cs"/>
              </a:rPr>
              <a:t>Market Share</a:t>
            </a:r>
            <a:endParaRPr kumimoji="0" lang="en-US" sz="2400" b="1"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95791" y="2697310"/>
            <a:ext cx="768546" cy="350689"/>
          </a:xfrm>
          <a:prstGeom prst="rect">
            <a:avLst/>
          </a:prstGeom>
          <a:ln>
            <a:noFill/>
          </a:ln>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81800" y="2643192"/>
            <a:ext cx="577811" cy="450055"/>
          </a:xfrm>
          <a:prstGeom prst="rect">
            <a:avLst/>
          </a:prstGeom>
          <a:ln>
            <a:noFill/>
          </a:ln>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026769" y="2645880"/>
            <a:ext cx="533400" cy="446722"/>
          </a:xfrm>
          <a:prstGeom prst="rect">
            <a:avLst/>
          </a:prstGeom>
          <a:ln>
            <a:noFill/>
          </a:ln>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5539" t="-11244" r="-2386" b="-12506"/>
          <a:stretch/>
        </p:blipFill>
        <p:spPr>
          <a:xfrm>
            <a:off x="7780513" y="2690165"/>
            <a:ext cx="830087" cy="363163"/>
          </a:xfrm>
          <a:prstGeom prst="rect">
            <a:avLst/>
          </a:prstGeom>
          <a:ln>
            <a:noFill/>
          </a:ln>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54430" y="2677136"/>
            <a:ext cx="444119" cy="415466"/>
          </a:xfrm>
          <a:prstGeom prst="rect">
            <a:avLst/>
          </a:prstGeom>
          <a:ln>
            <a:noFill/>
          </a:ln>
        </p:spPr>
      </p:pic>
      <p:sp>
        <p:nvSpPr>
          <p:cNvPr id="54" name="Text Box 4"/>
          <p:cNvSpPr txBox="1">
            <a:spLocks noChangeArrowheads="1"/>
          </p:cNvSpPr>
          <p:nvPr/>
        </p:nvSpPr>
        <p:spPr bwMode="auto">
          <a:xfrm>
            <a:off x="655528" y="2575544"/>
            <a:ext cx="1325672"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a:ea typeface="HGP創英角ｺﾞｼｯｸUB" pitchFamily="50" charset="-128"/>
                <a:cs typeface="+mn-cs"/>
              </a:rPr>
              <a:t>Sales</a:t>
            </a:r>
            <a:endParaRPr kumimoji="0" lang="en-US" sz="2400" b="1"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pic>
        <p:nvPicPr>
          <p:cNvPr id="55"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745" y="5017958"/>
            <a:ext cx="784396" cy="278717"/>
          </a:xfrm>
          <a:prstGeom prst="rect">
            <a:avLst/>
          </a:prstGeom>
          <a:noFill/>
          <a:ln w="9525">
            <a:solidFill>
              <a:schemeClr val="tx1"/>
            </a:solidFill>
            <a:miter lim="800000"/>
            <a:headEnd/>
            <a:tailEnd/>
          </a:ln>
        </p:spPr>
      </p:pic>
      <p:pic>
        <p:nvPicPr>
          <p:cNvPr id="56" name="Picture 55"/>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630615" y="4924411"/>
            <a:ext cx="487762" cy="456293"/>
          </a:xfrm>
          <a:prstGeom prst="rect">
            <a:avLst/>
          </a:prstGeom>
          <a:ln>
            <a:noFill/>
          </a:ln>
        </p:spPr>
      </p:pic>
      <p:pic>
        <p:nvPicPr>
          <p:cNvPr id="58" name="Picture 5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86909" y="4965376"/>
            <a:ext cx="768546" cy="350689"/>
          </a:xfrm>
          <a:prstGeom prst="rect">
            <a:avLst/>
          </a:prstGeom>
          <a:ln>
            <a:noFill/>
          </a:ln>
        </p:spPr>
      </p:pic>
      <p:pic>
        <p:nvPicPr>
          <p:cNvPr id="59" name="Picture 58"/>
          <p:cNvPicPr>
            <a:picLocks noChangeAspect="1"/>
          </p:cNvPicPr>
          <p:nvPr/>
        </p:nvPicPr>
        <p:blipFill rotWithShape="1">
          <a:blip r:embed="rId11" cstate="print">
            <a:extLst>
              <a:ext uri="{28A0092B-C50C-407E-A947-70E740481C1C}">
                <a14:useLocalDpi xmlns:a14="http://schemas.microsoft.com/office/drawing/2010/main" val="0"/>
              </a:ext>
            </a:extLst>
          </a:blip>
          <a:srcRect l="-5539" t="-11244" r="-2386" b="-12506"/>
          <a:stretch/>
        </p:blipFill>
        <p:spPr>
          <a:xfrm>
            <a:off x="7252023" y="4984001"/>
            <a:ext cx="714687" cy="312675"/>
          </a:xfrm>
          <a:prstGeom prst="rect">
            <a:avLst/>
          </a:prstGeom>
          <a:solidFill>
            <a:schemeClr val="bg1"/>
          </a:solidFill>
          <a:ln>
            <a:solidFill>
              <a:schemeClr val="tx1"/>
            </a:solidFill>
          </a:ln>
        </p:spPr>
      </p:pic>
      <p:pic>
        <p:nvPicPr>
          <p:cNvPr id="60" name="Picture 59"/>
          <p:cNvPicPr>
            <a:picLocks noChangeAspect="1"/>
          </p:cNvPicPr>
          <p:nvPr/>
        </p:nvPicPr>
        <p:blipFill rotWithShape="1">
          <a:blip r:embed="rId12" cstate="print">
            <a:extLst>
              <a:ext uri="{28A0092B-C50C-407E-A947-70E740481C1C}">
                <a14:useLocalDpi xmlns:a14="http://schemas.microsoft.com/office/drawing/2010/main" val="0"/>
              </a:ext>
            </a:extLst>
          </a:blip>
          <a:srcRect b="-3175"/>
          <a:stretch/>
        </p:blipFill>
        <p:spPr>
          <a:xfrm>
            <a:off x="6330369" y="4945626"/>
            <a:ext cx="680031" cy="376909"/>
          </a:xfrm>
          <a:prstGeom prst="rect">
            <a:avLst/>
          </a:prstGeom>
          <a:solidFill>
            <a:schemeClr val="bg1"/>
          </a:solidFill>
          <a:ln>
            <a:solidFill>
              <a:schemeClr val="tx1"/>
            </a:solidFill>
          </a:ln>
        </p:spPr>
      </p:pic>
      <p:pic>
        <p:nvPicPr>
          <p:cNvPr id="61" name="Picture 6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287170" y="4958962"/>
            <a:ext cx="485418" cy="406537"/>
          </a:xfrm>
          <a:prstGeom prst="rect">
            <a:avLst/>
          </a:prstGeom>
          <a:ln>
            <a:solidFill>
              <a:schemeClr val="tx1"/>
            </a:solidFill>
          </a:ln>
        </p:spPr>
      </p:pic>
      <p:pic>
        <p:nvPicPr>
          <p:cNvPr id="62" name="Picture 3" descr="A:\NA Communications\HondaTV\HondaTV - HNA\Logos\Competitor Logos\Hyundai-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41916" y="4971252"/>
            <a:ext cx="611684" cy="367010"/>
          </a:xfrm>
          <a:prstGeom prst="rect">
            <a:avLst/>
          </a:prstGeom>
          <a:noFill/>
          <a:ln>
            <a:solidFill>
              <a:schemeClr val="tx1"/>
            </a:solidFill>
          </a:ln>
        </p:spPr>
      </p:pic>
      <p:sp>
        <p:nvSpPr>
          <p:cNvPr id="37" name="Down Arrow 36"/>
          <p:cNvSpPr/>
          <p:nvPr/>
        </p:nvSpPr>
        <p:spPr>
          <a:xfrm>
            <a:off x="2119952" y="3886200"/>
            <a:ext cx="1067808"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mn-ea"/>
                <a:cs typeface="+mn-cs"/>
              </a:rPr>
              <a:t>23.5</a:t>
            </a:r>
            <a:endParaRPr kumimoji="0" lang="en-US"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Text Box 8"/>
          <p:cNvSpPr txBox="1">
            <a:spLocks noChangeArrowheads="1"/>
          </p:cNvSpPr>
          <p:nvPr/>
        </p:nvSpPr>
        <p:spPr bwMode="auto">
          <a:xfrm>
            <a:off x="10603848" y="6550968"/>
            <a:ext cx="1511952" cy="230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rPr>
              <a:t>Source: Automotive News</a:t>
            </a:r>
          </a:p>
        </p:txBody>
      </p:sp>
      <p:sp>
        <p:nvSpPr>
          <p:cNvPr id="36" name="Down Arrow 35"/>
          <p:cNvSpPr/>
          <p:nvPr/>
        </p:nvSpPr>
        <p:spPr>
          <a:xfrm>
            <a:off x="3335382" y="3886200"/>
            <a:ext cx="914400"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mn-ea"/>
                <a:cs typeface="+mn-cs"/>
              </a:rPr>
              <a:t>23.8</a:t>
            </a:r>
            <a:endParaRPr kumimoji="0" lang="en-US" sz="13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Picture 4"/>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9930214" y="975360"/>
            <a:ext cx="2144555" cy="1097280"/>
          </a:xfrm>
          <a:prstGeom prst="rect">
            <a:avLst/>
          </a:prstGeom>
        </p:spPr>
      </p:pic>
      <p:sp>
        <p:nvSpPr>
          <p:cNvPr id="40" name="Down Arrow 39"/>
          <p:cNvSpPr/>
          <p:nvPr/>
        </p:nvSpPr>
        <p:spPr>
          <a:xfrm>
            <a:off x="9906000" y="3886200"/>
            <a:ext cx="914400" cy="640080"/>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0" dirty="0" smtClean="0">
                <a:solidFill>
                  <a:prstClr val="white"/>
                </a:solidFill>
                <a:latin typeface="Arial"/>
              </a:rPr>
              <a:t>18.4</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71630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296333"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Arial" charset="0"/>
              <a:ea typeface="+mn-ea"/>
              <a:cs typeface="+mn-cs"/>
            </a:endParaRPr>
          </a:p>
        </p:txBody>
      </p:sp>
      <p:sp>
        <p:nvSpPr>
          <p:cNvPr id="82052"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Honda U.S. Auto Sales – Honda Division</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 Box 130"/>
          <p:cNvSpPr txBox="1">
            <a:spLocks noChangeArrowheads="1"/>
          </p:cNvSpPr>
          <p:nvPr/>
        </p:nvSpPr>
        <p:spPr bwMode="auto">
          <a:xfrm>
            <a:off x="1895408" y="6629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2" name="Group 138"/>
          <p:cNvGraphicFramePr>
            <a:graphicFrameLocks noGrp="1"/>
          </p:cNvGraphicFramePr>
          <p:nvPr>
            <p:extLst>
              <p:ext uri="{D42A27DB-BD31-4B8C-83A1-F6EECF244321}">
                <p14:modId xmlns:p14="http://schemas.microsoft.com/office/powerpoint/2010/main" val="1605342895"/>
              </p:ext>
            </p:extLst>
          </p:nvPr>
        </p:nvGraphicFramePr>
        <p:xfrm>
          <a:off x="1097280" y="1463040"/>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0066"/>
                          </a:solidFill>
                          <a:effectLst/>
                          <a:latin typeface="+mn-lt"/>
                          <a:ea typeface="HGSSoeiKakugothicUB" pitchFamily="50" charset="-128"/>
                          <a:cs typeface="+mn-cs"/>
                        </a:rPr>
                        <a:t>June</a:t>
                      </a:r>
                      <a:endParaRPr kumimoji="0" lang="en-US" sz="1400" b="1" i="0" u="none" strike="noStrike" kern="1200" cap="none" normalizeH="0" baseline="30000" dirty="0" smtClean="0">
                        <a:ln>
                          <a:noFill/>
                        </a:ln>
                        <a:solidFill>
                          <a:srgbClr val="000066"/>
                        </a:solidFill>
                        <a:effectLst/>
                        <a:latin typeface="+mn-lt"/>
                        <a:ea typeface="HGSSoeiKakugothicUB" pitchFamily="50" charset="-128"/>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3504785662"/>
                  </a:ext>
                </a:extLst>
              </a:tr>
              <a:tr h="41148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114,774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135,901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-15.5%</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592,287</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776,995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-23.8%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102,703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123,753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-17.0%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536,297</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703,228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-23.7%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15,409</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21,893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-29.6%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88,754</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129,435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-31.4%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23,260</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29,751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-21.8%</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127,858</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169,172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-24.4%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Clarity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187</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1,092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-82.9%</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1,780</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7,045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-74.7%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2,923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3,603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-18.9%</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13,887</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17,156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-19.1%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Insight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1,423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2,367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-39.9%</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6,964</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12,548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-44.5%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86003540"/>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26,488</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30,427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-12.9%</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138,898</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176,944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-21.5%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7,512</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7,693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36,895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45,179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-18.3%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7,946</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9,202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-13.6%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35,917</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47,500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-24.4%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Passport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3,060</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3,385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-9.6%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16,023</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14,540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+10.2%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0942053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12,128</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11,579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+4.7%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54,815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68,452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-19.9%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Ridgeline</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2,367</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-14.3%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14,505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15,255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0"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1"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667478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3971" name="Text Box 3"/>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Honda U.S. Auto Sales – Acura Division</a:t>
            </a:r>
          </a:p>
        </p:txBody>
      </p:sp>
      <p:sp>
        <p:nvSpPr>
          <p:cNvPr id="10"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25"/>
          <p:cNvGraphicFramePr>
            <a:graphicFrameLocks noGrp="1"/>
          </p:cNvGraphicFramePr>
          <p:nvPr>
            <p:extLst>
              <p:ext uri="{D42A27DB-BD31-4B8C-83A1-F6EECF244321}">
                <p14:modId xmlns:p14="http://schemas.microsoft.com/office/powerpoint/2010/main" val="3742061215"/>
              </p:ext>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June</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114,774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135,901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-15.5%</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592,287</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776,995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-23.8%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12,071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12,148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-0.6%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55,990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73,767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1,312</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-15.5%</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5,395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6,956</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-22.4%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-47.4%</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-63.6%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+152.0%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402</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-40.3%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1,812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-20.6%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9,414</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13,172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-28.5%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4,087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17,974</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22,634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-20.6%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5,410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4,868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+11.1%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22,750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30,181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50722" y="3230880"/>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163614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805136114"/>
              </p:ext>
            </p:extLst>
          </p:nvPr>
        </p:nvGraphicFramePr>
        <p:xfrm>
          <a:off x="1330325" y="1524000"/>
          <a:ext cx="9409113" cy="4651375"/>
        </p:xfrm>
        <a:graphic>
          <a:graphicData uri="http://schemas.openxmlformats.org/presentationml/2006/ole">
            <mc:AlternateContent xmlns:mc="http://schemas.openxmlformats.org/markup-compatibility/2006">
              <mc:Choice xmlns:v="urn:schemas-microsoft-com:vml" Requires="v">
                <p:oleObj spid="_x0000_s652422" name="Worksheet" r:id="rId4" imgW="7231395" imgH="3939330" progId="Excel.Sheet.8">
                  <p:embed/>
                </p:oleObj>
              </mc:Choice>
              <mc:Fallback>
                <p:oleObj name="Worksheet" r:id="rId4" imgW="7231395" imgH="3939330" progId="Excel.Sheet.8">
                  <p:embed/>
                  <p:pic>
                    <p:nvPicPr>
                      <p:cNvPr id="11" name="Object 2"/>
                      <p:cNvPicPr>
                        <a:picLocks noChangeAspect="1" noChangeArrowheads="1"/>
                      </p:cNvPicPr>
                      <p:nvPr/>
                    </p:nvPicPr>
                    <p:blipFill>
                      <a:blip r:embed="rId5"/>
                      <a:srcRect/>
                      <a:stretch>
                        <a:fillRect/>
                      </a:stretch>
                    </p:blipFill>
                    <p:spPr bwMode="auto">
                      <a:xfrm>
                        <a:off x="1330325" y="1524000"/>
                        <a:ext cx="9409113" cy="4651375"/>
                      </a:xfrm>
                      <a:prstGeom prst="rect">
                        <a:avLst/>
                      </a:prstGeom>
                      <a:solidFill>
                        <a:srgbClr val="000000">
                          <a:alpha val="0"/>
                        </a:srgbClr>
                      </a:solidFill>
                      <a:extLst/>
                    </p:spPr>
                  </p:pic>
                </p:oleObj>
              </mc:Fallback>
            </mc:AlternateContent>
          </a:graphicData>
        </a:graphic>
      </p:graphicFrame>
      <p:sp>
        <p:nvSpPr>
          <p:cNvPr id="86019" name="Rectangle 11"/>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American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Honda Monthly Sales Totals</a:t>
            </a:r>
          </a:p>
        </p:txBody>
      </p:sp>
      <p:sp>
        <p:nvSpPr>
          <p:cNvPr id="3080" name="Rectangle 12"/>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3"/>
          <p:cNvSpPr>
            <a:spLocks noChangeArrowheads="1"/>
          </p:cNvSpPr>
          <p:nvPr/>
        </p:nvSpPr>
        <p:spPr bwMode="auto">
          <a:xfrm>
            <a:off x="10591800" y="3581400"/>
            <a:ext cx="609600" cy="304800"/>
          </a:xfrm>
          <a:prstGeom prst="rect">
            <a:avLst/>
          </a:prstGeom>
          <a:solidFill>
            <a:srgbClr val="008000">
              <a:alpha val="8392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2018</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17" name="Rectangle 4"/>
          <p:cNvSpPr>
            <a:spLocks noChangeArrowheads="1"/>
          </p:cNvSpPr>
          <p:nvPr/>
        </p:nvSpPr>
        <p:spPr bwMode="auto">
          <a:xfrm>
            <a:off x="10591800" y="2438400"/>
            <a:ext cx="609600" cy="304800"/>
          </a:xfrm>
          <a:prstGeom prst="rect">
            <a:avLst/>
          </a:prstGeom>
          <a:solidFill>
            <a:srgbClr val="FF0000">
              <a:alpha val="84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2020</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18" name="Rectangle 5"/>
          <p:cNvSpPr>
            <a:spLocks noChangeArrowheads="1"/>
          </p:cNvSpPr>
          <p:nvPr/>
        </p:nvSpPr>
        <p:spPr bwMode="auto">
          <a:xfrm>
            <a:off x="10591800" y="3009900"/>
            <a:ext cx="609600" cy="304800"/>
          </a:xfrm>
          <a:prstGeom prst="rect">
            <a:avLst/>
          </a:prstGeom>
          <a:solidFill>
            <a:srgbClr val="000066">
              <a:alpha val="84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2019</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20" name="Rectangle 19"/>
          <p:cNvSpPr>
            <a:spLocks noChangeArrowheads="1"/>
          </p:cNvSpPr>
          <p:nvPr/>
        </p:nvSpPr>
        <p:spPr bwMode="auto">
          <a:xfrm>
            <a:off x="4179888" y="6172200"/>
            <a:ext cx="3832225" cy="533400"/>
          </a:xfrm>
          <a:prstGeom prst="rect">
            <a:avLst/>
          </a:prstGeom>
          <a:solidFill>
            <a:schemeClr val="tx1">
              <a:lumMod val="65000"/>
              <a:lumOff val="35000"/>
            </a:schemeClr>
          </a:solidFill>
          <a:ln w="9525">
            <a:solidFill>
              <a:schemeClr val="tx1">
                <a:lumMod val="50000"/>
                <a:lumOff val="50000"/>
              </a:schemeClr>
            </a:solidFill>
            <a:miter lim="800000"/>
            <a:headEnd/>
            <a:tailEnd/>
          </a:ln>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b="0" noProof="0" dirty="0" smtClean="0">
                <a:solidFill>
                  <a:prstClr val="white"/>
                </a:solidFill>
                <a:latin typeface="Arial"/>
                <a:ea typeface="HGP創英角ｺﾞｼｯｸUB" pitchFamily="50" charset="-128"/>
              </a:rPr>
              <a:t>June</a:t>
            </a:r>
            <a:r>
              <a:rPr kumimoji="0" lang="en-US" sz="1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2020 Sales – </a:t>
            </a:r>
            <a:r>
              <a:rPr kumimoji="0" lang="en-US" sz="1800" b="0" i="0" u="none" strike="noStrike" kern="1200" cap="none" spc="0" normalizeH="0" baseline="0" noProof="0" dirty="0" smtClean="0">
                <a:ln>
                  <a:noFill/>
                </a:ln>
                <a:solidFill>
                  <a:prstClr val="white"/>
                </a:solidFill>
                <a:effectLst/>
                <a:uLnTx/>
                <a:uFillTx/>
                <a:latin typeface="Arial"/>
                <a:ea typeface="+mn-ea"/>
                <a:cs typeface="+mn-cs"/>
              </a:rPr>
              <a:t>114,774</a:t>
            </a:r>
            <a:endParaRPr kumimoji="0" lang="en-US" sz="1800" b="0" i="0" u="none" strike="noStrike" kern="1200" cap="none" spc="0" normalizeH="0" baseline="30000" noProof="0" dirty="0">
              <a:ln>
                <a:noFill/>
              </a:ln>
              <a:solidFill>
                <a:prstClr val="white"/>
              </a:solidFill>
              <a:effectLst/>
              <a:uLnTx/>
              <a:uFillTx/>
              <a:latin typeface="Arial"/>
              <a:ea typeface="HGP創英角ｺﾞｼｯｸUB" pitchFamily="50" charset="-128"/>
              <a:cs typeface="+mn-cs"/>
            </a:endParaRPr>
          </a:p>
        </p:txBody>
      </p:sp>
      <p:sp>
        <p:nvSpPr>
          <p:cNvPr id="21" name="Rectangle 20"/>
          <p:cNvSpPr/>
          <p:nvPr/>
        </p:nvSpPr>
        <p:spPr>
          <a:xfrm>
            <a:off x="5612824" y="1726207"/>
            <a:ext cx="609600" cy="424095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84282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11"/>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American Honda Auto Incentives </a:t>
            </a:r>
          </a:p>
        </p:txBody>
      </p:sp>
      <p:sp>
        <p:nvSpPr>
          <p:cNvPr id="3080" name="Rectangle 12"/>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a:spLocks noChangeArrowheads="1"/>
          </p:cNvSpPr>
          <p:nvPr/>
        </p:nvSpPr>
        <p:spPr bwMode="auto">
          <a:xfrm>
            <a:off x="990600" y="6096000"/>
            <a:ext cx="10210800" cy="645777"/>
          </a:xfrm>
          <a:prstGeom prst="rect">
            <a:avLst/>
          </a:prstGeom>
          <a:solidFill>
            <a:schemeClr val="tx1">
              <a:lumMod val="50000"/>
              <a:lumOff val="50000"/>
            </a:schemeClr>
          </a:solidFill>
          <a:ln w="9525">
            <a:solidFill>
              <a:schemeClr val="tx1">
                <a:lumMod val="50000"/>
                <a:lumOff val="50000"/>
              </a:schemeClr>
            </a:solidFill>
            <a:miter lim="800000"/>
            <a:headEnd/>
            <a:tailEnd/>
          </a:ln>
        </p:spPr>
        <p:txBody>
          <a:bodyPr wrap="squar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American Honda incentives </a:t>
            </a:r>
            <a:r>
              <a:rPr lang="en-US" b="0" noProof="0" dirty="0" smtClean="0">
                <a:solidFill>
                  <a:schemeClr val="bg1"/>
                </a:solidFill>
                <a:latin typeface="Arial"/>
                <a:ea typeface="HGP創英角ｺﾞｼｯｸUB" pitchFamily="50" charset="-128"/>
              </a:rPr>
              <a:t>dec</a:t>
            </a:r>
            <a:r>
              <a:rPr kumimoji="0" lang="en-US" sz="1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reased </a:t>
            </a:r>
            <a:r>
              <a:rPr lang="en-US" b="0" noProof="0" dirty="0" smtClean="0">
                <a:solidFill>
                  <a:schemeClr val="bg1"/>
                </a:solidFill>
                <a:latin typeface="Arial"/>
                <a:ea typeface="HGP創英角ｺﾞｼｯｸUB" pitchFamily="50" charset="-128"/>
              </a:rPr>
              <a:t>8.3</a:t>
            </a:r>
            <a:r>
              <a:rPr kumimoji="0" lang="en-US" sz="1800" b="0" i="0" u="none" strike="noStrike" kern="1200" cap="none" spc="0" normalizeH="0" noProof="0" dirty="0" smtClean="0">
                <a:ln>
                  <a:noFill/>
                </a:ln>
                <a:solidFill>
                  <a:schemeClr val="bg1"/>
                </a:solidFill>
                <a:effectLst/>
                <a:uLnTx/>
                <a:uFillTx/>
                <a:latin typeface="Arial"/>
                <a:ea typeface="HGP創英角ｺﾞｼｯｸUB" pitchFamily="50" charset="-128"/>
                <a:cs typeface="+mn-cs"/>
              </a:rPr>
              <a:t>% from </a:t>
            </a:r>
            <a:r>
              <a:rPr lang="en-US" b="0" noProof="0" dirty="0" smtClean="0">
                <a:solidFill>
                  <a:schemeClr val="bg1"/>
                </a:solidFill>
                <a:latin typeface="Arial"/>
                <a:ea typeface="HGP創英角ｺﾞｼｯｸUB" pitchFamily="50" charset="-128"/>
              </a:rPr>
              <a:t>May</a:t>
            </a:r>
            <a:r>
              <a:rPr kumimoji="0" lang="en-US" sz="1800" b="0" i="0" u="none" strike="noStrike" kern="1200" cap="none" spc="0" normalizeH="0" noProof="0" dirty="0" smtClean="0">
                <a:ln>
                  <a:noFill/>
                </a:ln>
                <a:solidFill>
                  <a:schemeClr val="bg1"/>
                </a:solidFill>
                <a:effectLst/>
                <a:uLnTx/>
                <a:uFillTx/>
                <a:latin typeface="Arial"/>
                <a:ea typeface="HGP創英角ｺﾞｼｯｸUB" pitchFamily="50" charset="-128"/>
                <a:cs typeface="+mn-cs"/>
              </a:rPr>
              <a:t> 2020 and increased </a:t>
            </a:r>
            <a:r>
              <a:rPr lang="en-US" b="0" noProof="0" dirty="0" smtClean="0">
                <a:solidFill>
                  <a:schemeClr val="bg1"/>
                </a:solidFill>
                <a:latin typeface="Arial"/>
                <a:ea typeface="HGP創英角ｺﾞｼｯｸUB" pitchFamily="50" charset="-128"/>
              </a:rPr>
              <a:t>32.4</a:t>
            </a:r>
            <a:r>
              <a:rPr kumimoji="0" lang="en-US" sz="1800" b="0" i="0" u="none" strike="noStrike" kern="1200" cap="none" spc="0" normalizeH="0" noProof="0" dirty="0" smtClean="0">
                <a:ln>
                  <a:noFill/>
                </a:ln>
                <a:solidFill>
                  <a:schemeClr val="bg1"/>
                </a:solidFill>
                <a:effectLst/>
                <a:uLnTx/>
                <a:uFillTx/>
                <a:latin typeface="Arial"/>
                <a:ea typeface="HGP創英角ｺﾞｼｯｸUB" pitchFamily="50" charset="-128"/>
                <a:cs typeface="+mn-cs"/>
              </a:rPr>
              <a:t>% from June 2019. </a:t>
            </a:r>
            <a:endParaRPr kumimoji="0" lang="en-US" sz="1800" b="0" i="0" u="none" strike="noStrike" kern="1200" cap="none" spc="0" normalizeH="0" baseline="30000" noProof="0" dirty="0">
              <a:ln>
                <a:noFill/>
              </a:ln>
              <a:solidFill>
                <a:schemeClr val="bg1"/>
              </a:solidFill>
              <a:effectLst/>
              <a:uLnTx/>
              <a:uFillTx/>
              <a:latin typeface="Arial"/>
              <a:ea typeface="HGP創英角ｺﾞｼｯｸUB" pitchFamily="50" charset="-128"/>
              <a:cs typeface="+mn-cs"/>
            </a:endParaRPr>
          </a:p>
        </p:txBody>
      </p:sp>
      <p:sp>
        <p:nvSpPr>
          <p:cNvPr id="11" name="Rectangle 3"/>
          <p:cNvSpPr>
            <a:spLocks noChangeArrowheads="1"/>
          </p:cNvSpPr>
          <p:nvPr/>
        </p:nvSpPr>
        <p:spPr bwMode="auto">
          <a:xfrm>
            <a:off x="11201400" y="4038600"/>
            <a:ext cx="609600" cy="304800"/>
          </a:xfrm>
          <a:prstGeom prst="rect">
            <a:avLst/>
          </a:prstGeom>
          <a:solidFill>
            <a:srgbClr val="5B9BD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2018</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2" name="Rectangle 4"/>
          <p:cNvSpPr>
            <a:spLocks noChangeArrowheads="1"/>
          </p:cNvSpPr>
          <p:nvPr/>
        </p:nvSpPr>
        <p:spPr bwMode="auto">
          <a:xfrm>
            <a:off x="11201400" y="2895600"/>
            <a:ext cx="609600" cy="304800"/>
          </a:xfrm>
          <a:prstGeom prst="rect">
            <a:avLst/>
          </a:prstGeom>
          <a:solidFill>
            <a:srgbClr val="FF656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2020</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3" name="Rectangle 5"/>
          <p:cNvSpPr>
            <a:spLocks noChangeArrowheads="1"/>
          </p:cNvSpPr>
          <p:nvPr/>
        </p:nvSpPr>
        <p:spPr bwMode="auto">
          <a:xfrm>
            <a:off x="11201400" y="3467100"/>
            <a:ext cx="609600" cy="304800"/>
          </a:xfrm>
          <a:prstGeom prst="rect">
            <a:avLst/>
          </a:prstGeom>
          <a:solidFill>
            <a:srgbClr val="9DC3E6"/>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2019</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pic>
        <p:nvPicPr>
          <p:cNvPr id="5" name="Picture 4"/>
          <p:cNvPicPr>
            <a:picLocks noChangeAspect="1"/>
          </p:cNvPicPr>
          <p:nvPr/>
        </p:nvPicPr>
        <p:blipFill rotWithShape="1">
          <a:blip r:embed="rId3"/>
          <a:srcRect t="29371"/>
          <a:stretch/>
        </p:blipFill>
        <p:spPr>
          <a:xfrm>
            <a:off x="1752600" y="1342638"/>
            <a:ext cx="9278275" cy="4753362"/>
          </a:xfrm>
          <a:prstGeom prst="rect">
            <a:avLst/>
          </a:prstGeom>
        </p:spPr>
      </p:pic>
    </p:spTree>
    <p:extLst>
      <p:ext uri="{BB962C8B-B14F-4D97-AF65-F5344CB8AC3E}">
        <p14:creationId xmlns:p14="http://schemas.microsoft.com/office/powerpoint/2010/main" val="3891716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auto">
          <a:xfrm>
            <a:off x="2133600" y="3442990"/>
            <a:ext cx="8389088" cy="199941"/>
          </a:xfrm>
          <a:prstGeom prst="rect">
            <a:avLst/>
          </a:prstGeom>
          <a:solidFill>
            <a:srgbClr val="FFFF00"/>
          </a:solidFill>
          <a:ln w="6350">
            <a:solidFill>
              <a:schemeClr val="bg2"/>
            </a:solidFill>
            <a:prstDash val="solid"/>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59536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C0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31" name="Text Box 33"/>
          <p:cNvSpPr txBox="1">
            <a:spLocks noChangeArrowheads="1"/>
          </p:cNvSpPr>
          <p:nvPr/>
        </p:nvSpPr>
        <p:spPr bwMode="auto">
          <a:xfrm>
            <a:off x="2133600" y="5298753"/>
            <a:ext cx="3429000"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5334000" y="5293635"/>
            <a:ext cx="4206240" cy="282117"/>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9280"/>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graphicFrame>
        <p:nvGraphicFramePr>
          <p:cNvPr id="4" name="Chart 3"/>
          <p:cNvGraphicFramePr/>
          <p:nvPr>
            <p:extLst>
              <p:ext uri="{D42A27DB-BD31-4B8C-83A1-F6EECF244321}">
                <p14:modId xmlns:p14="http://schemas.microsoft.com/office/powerpoint/2010/main" val="3566187093"/>
              </p:ext>
            </p:extLst>
          </p:nvPr>
        </p:nvGraphicFramePr>
        <p:xfrm>
          <a:off x="1656848" y="1406577"/>
          <a:ext cx="8020553" cy="38921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496784" y="3113017"/>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737360" y="5989320"/>
            <a:ext cx="8237752" cy="535531"/>
          </a:xfrm>
          <a:prstGeom prst="rect">
            <a:avLst/>
          </a:prstGeom>
          <a:noFill/>
          <a:ln w="28575">
            <a:noFill/>
            <a:miter lim="800000"/>
            <a:headEnd/>
            <a:tailEnd/>
          </a:ln>
        </p:spPr>
        <p:txBody>
          <a:bodyPr wrap="square">
            <a:spAutoFit/>
          </a:bodyPr>
          <a:lstStyle/>
          <a:p>
            <a:pPr marL="1371600" marR="0" lvl="0" indent="-1257300"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a:t>
            </a:r>
            <a:r>
              <a:rPr lang="en-US" sz="1600" b="0" dirty="0" smtClean="0">
                <a:solidFill>
                  <a:srgbClr val="FFFF00"/>
                </a:solidFill>
                <a:ea typeface="HGPSoeiKakugothicUB" pitchFamily="50" charset="-128"/>
              </a:rPr>
              <a:t>Inventory for five models is now below the ideal level, with o</a:t>
            </a:r>
            <a:r>
              <a:rPr kumimoji="0" lang="en-US" sz="1600" b="0" i="0" u="none" strike="noStrike" kern="1200" cap="none" spc="0" normalizeH="0" baseline="0" noProof="0" dirty="0" err="1" smtClean="0">
                <a:ln>
                  <a:noFill/>
                </a:ln>
                <a:solidFill>
                  <a:srgbClr val="FFFF00"/>
                </a:solidFill>
                <a:effectLst/>
                <a:uLnTx/>
                <a:uFillTx/>
                <a:latin typeface="Arial" charset="0"/>
                <a:ea typeface="HGPSoeiKakugothicUB" pitchFamily="50" charset="-128"/>
                <a:cs typeface="+mn-cs"/>
              </a:rPr>
              <a:t>verall</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inventory </a:t>
            </a:r>
            <a:r>
              <a:rPr lang="en-US" sz="1600" b="0" dirty="0" smtClean="0">
                <a:solidFill>
                  <a:srgbClr val="FFFF00"/>
                </a:solidFill>
                <a:ea typeface="HGPSoeiKakugothicUB" pitchFamily="50" charset="-128"/>
              </a:rPr>
              <a:t>falling more than 100 days since April</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36"/>
          <p:cNvSpPr txBox="1">
            <a:spLocks noChangeArrowheads="1"/>
          </p:cNvSpPr>
          <p:nvPr/>
        </p:nvSpPr>
        <p:spPr bwMode="auto">
          <a:xfrm>
            <a:off x="0" y="235748"/>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U.S. Inventory</a:t>
            </a:r>
            <a:b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19" name="Rectangle 18"/>
          <p:cNvSpPr/>
          <p:nvPr/>
        </p:nvSpPr>
        <p:spPr>
          <a:xfrm>
            <a:off x="9975112" y="3360080"/>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22" name="Group 54"/>
          <p:cNvGraphicFramePr>
            <a:graphicFrameLocks noGrp="1"/>
          </p:cNvGraphicFramePr>
          <p:nvPr>
            <p:extLst>
              <p:ext uri="{D42A27DB-BD31-4B8C-83A1-F6EECF244321}">
                <p14:modId xmlns:p14="http://schemas.microsoft.com/office/powerpoint/2010/main" val="3598311694"/>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19350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hMerge="1">
                  <a:txBody>
                    <a:bodyPr/>
                    <a:lstStyle/>
                    <a:p>
                      <a:endParaRPr lang="en-US"/>
                    </a:p>
                  </a:txBody>
                  <a:tcPr/>
                </a:tc>
                <a:extLst>
                  <a:ext uri="{0D108BD9-81ED-4DB2-BD59-A6C34878D82A}">
                    <a16:rowId xmlns:a16="http://schemas.microsoft.com/office/drawing/2014/main" val="10000"/>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152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1"/>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55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2"/>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June</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49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1289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Application xmlns="http://www.sap.com/cof/ao/powerpoint/application">
  <com.sap.ip.bi.pioneer>
    <Version>4</Version>
    <AAO_Revision>2.4.2.67902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2.4.2.67902</Revision>
</Application>
</file>

<file path=customXml/item3.xml><?xml version="1.0" encoding="utf-8"?>
<ct:contentTypeSchema xmlns:ct="http://schemas.microsoft.com/office/2006/metadata/contentType" xmlns:ma="http://schemas.microsoft.com/office/2006/metadata/properties/metaAttributes" ct:_="" ma:_="" ma:contentTypeName="Document" ma:contentTypeID="0x010100F06960109E110F48BF0EF5B8BEB343D3" ma:contentTypeVersion="26" ma:contentTypeDescription="Create a new document." ma:contentTypeScope="" ma:versionID="f668436c2564d4a4c396e0196a898632">
  <xsd:schema xmlns:xsd="http://www.w3.org/2001/XMLSchema" xmlns:xs="http://www.w3.org/2001/XMLSchema" xmlns:p="http://schemas.microsoft.com/office/2006/metadata/properties" xmlns:ns2="e480533a-fd86-40fb-a889-fb990e815085" xmlns:ns3="2ee320ae-26e1-4f12-bb05-62a17f6eeacd" xmlns:ns4="b5a30a7c-65ac-436a-b144-362596fa38fd" targetNamespace="http://schemas.microsoft.com/office/2006/metadata/properties" ma:root="true" ma:fieldsID="23955c5c58ffdf48540469299ecf9822" ns2:_="" ns3:_="" ns4:_="">
    <xsd:import namespace="e480533a-fd86-40fb-a889-fb990e815085"/>
    <xsd:import namespace="2ee320ae-26e1-4f12-bb05-62a17f6eeacd"/>
    <xsd:import namespace="b5a30a7c-65ac-436a-b144-362596fa38fd"/>
    <xsd:element name="properties">
      <xsd:complexType>
        <xsd:sequence>
          <xsd:element name="documentManagement">
            <xsd:complexType>
              <xsd:all>
                <xsd:element ref="ns2:Security_x0020_Classification" minOccurs="0"/>
                <xsd:element ref="ns3:LEGACY_ID" minOccurs="0"/>
                <xsd:element ref="ns3:LEGACY_SUBMITTED_BY" minOccurs="0"/>
                <xsd:element ref="ns3:Legacy_SUBMITTED_DATE" minOccurs="0"/>
                <xsd:element ref="ns3:Legacy_ARTICLE_DATE" minOccurs="0"/>
                <xsd:element ref="ns4:Year" minOccurs="0"/>
                <xsd:element ref="ns4:Update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0533a-fd86-40fb-a889-fb990e815085" elementFormDefault="qualified">
    <xsd:import namespace="http://schemas.microsoft.com/office/2006/documentManagement/types"/>
    <xsd:import namespace="http://schemas.microsoft.com/office/infopath/2007/PartnerControls"/>
    <xsd:element name="Security_x0020_Classification" ma:index="8" nillable="true" ma:displayName="Security Classification" ma:default="Secrecy B" ma:format="Dropdown" ma:internalName="Security_x0020_Classification">
      <xsd:simpleType>
        <xsd:restriction base="dms:Choice">
          <xsd:enumeration value="Secrecy S"/>
          <xsd:enumeration value="Secrecy A"/>
          <xsd:enumeration value="Secrecy B"/>
        </xsd:restriction>
      </xsd:simpleType>
    </xsd:element>
  </xsd:schema>
  <xsd:schema xmlns:xsd="http://www.w3.org/2001/XMLSchema" xmlns:xs="http://www.w3.org/2001/XMLSchema" xmlns:dms="http://schemas.microsoft.com/office/2006/documentManagement/types" xmlns:pc="http://schemas.microsoft.com/office/infopath/2007/PartnerControls" targetNamespace="2ee320ae-26e1-4f12-bb05-62a17f6eeacd" elementFormDefault="qualified">
    <xsd:import namespace="http://schemas.microsoft.com/office/2006/documentManagement/types"/>
    <xsd:import namespace="http://schemas.microsoft.com/office/infopath/2007/PartnerControls"/>
    <xsd:element name="LEGACY_ID" ma:index="9" nillable="true" ma:displayName="LEGACY_ID" ma:description="ID from imported source" ma:internalName="LEGACY_ID">
      <xsd:simpleType>
        <xsd:restriction base="dms:Text">
          <xsd:maxLength value="255"/>
        </xsd:restriction>
      </xsd:simpleType>
    </xsd:element>
    <xsd:element name="LEGACY_SUBMITTED_BY" ma:index="10" nillable="true" ma:displayName="Legacy_SUBMITTED_BY" ma:internalName="LEGACY_SUBMITTED_BY">
      <xsd:simpleType>
        <xsd:restriction base="dms:Text">
          <xsd:maxLength value="255"/>
        </xsd:restriction>
      </xsd:simpleType>
    </xsd:element>
    <xsd:element name="Legacy_SUBMITTED_DATE" ma:index="11" nillable="true" ma:displayName="Legacy_SUBMITTED_DATE" ma:format="DateOnly" ma:internalName="Legacy_SUBMITTED_DATE">
      <xsd:simpleType>
        <xsd:restriction base="dms:DateTime"/>
      </xsd:simpleType>
    </xsd:element>
    <xsd:element name="Legacy_ARTICLE_DATE" ma:index="12" nillable="true" ma:displayName="Legacy_ARTICLE_DATE" ma:internalName="Legacy_ARTICLE_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30a7c-65ac-436a-b144-362596fa38fd" elementFormDefault="qualified">
    <xsd:import namespace="http://schemas.microsoft.com/office/2006/documentManagement/types"/>
    <xsd:import namespace="http://schemas.microsoft.com/office/infopath/2007/PartnerControls"/>
    <xsd:element name="Year" ma:index="13" nillable="true" ma:displayName="Year" ma:internalName="Year">
      <xsd:simpleType>
        <xsd:restriction base="dms:Text">
          <xsd:maxLength value="255"/>
        </xsd:restriction>
      </xsd:simpleType>
    </xsd:element>
    <xsd:element name="Update_x0020_Type" ma:index="14" ma:displayName="Update Type" ma:default="-" ma:format="Dropdown" ma:internalName="Update_x0020_Type">
      <xsd:simpleType>
        <xsd:restriction base="dms:Choice">
          <xsd:enumeration value="-"/>
          <xsd:enumeration value="Industry Update"/>
          <xsd:enumeration value="Financial Upd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cc8b40e0-bdab-43d6-a4dd-ad66971eb314" ContentTypeId="0x01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Legacy_ARTICLE_DATE xmlns="2ee320ae-26e1-4f12-bb05-62a17f6eeacd" xsi:nil="true"/>
    <Update_x0020_Type xmlns="b5a30a7c-65ac-436a-b144-362596fa38fd">Industry Update</Update_x0020_Type>
    <Year xmlns="b5a30a7c-65ac-436a-b144-362596fa38fd">2020</Year>
    <LEGACY_SUBMITTED_BY xmlns="2ee320ae-26e1-4f12-bb05-62a17f6eeacd" xsi:nil="true"/>
    <Security_x0020_Classification xmlns="e480533a-fd86-40fb-a889-fb990e815085">Secrecy B</Security_x0020_Classification>
    <LEGACY_ID xmlns="2ee320ae-26e1-4f12-bb05-62a17f6eeacd" xsi:nil="true"/>
    <Legacy_SUBMITTED_DATE xmlns="2ee320ae-26e1-4f12-bb05-62a17f6eeacd" xsi:nil="true"/>
  </documentManagement>
</p:properties>
</file>

<file path=customXml/itemProps1.xml><?xml version="1.0" encoding="utf-8"?>
<ds:datastoreItem xmlns:ds="http://schemas.openxmlformats.org/officeDocument/2006/customXml" ds:itemID="{78065C39-0183-4902-82B9-B785559770CC}">
  <ds:schemaRefs>
    <ds:schemaRef ds:uri="http://www.sap.com/cof/ao/powerpoint/application"/>
  </ds:schemaRefs>
</ds:datastoreItem>
</file>

<file path=customXml/itemProps2.xml><?xml version="1.0" encoding="utf-8"?>
<ds:datastoreItem xmlns:ds="http://schemas.openxmlformats.org/officeDocument/2006/customXml" ds:itemID="{8E432E11-0DCB-4B5D-B1BF-BC755C940F5A}">
  <ds:schemaRefs>
    <ds:schemaRef ds:uri="http://www.sap.com/cof/powerpoint/application"/>
  </ds:schemaRefs>
</ds:datastoreItem>
</file>

<file path=customXml/itemProps3.xml><?xml version="1.0" encoding="utf-8"?>
<ds:datastoreItem xmlns:ds="http://schemas.openxmlformats.org/officeDocument/2006/customXml" ds:itemID="{BF57AF0A-3D77-49BA-93B6-54302574997B}"/>
</file>

<file path=customXml/itemProps4.xml><?xml version="1.0" encoding="utf-8"?>
<ds:datastoreItem xmlns:ds="http://schemas.openxmlformats.org/officeDocument/2006/customXml" ds:itemID="{BA156B01-BFE9-4ADA-B928-CD3339B92C37}"/>
</file>

<file path=customXml/itemProps5.xml><?xml version="1.0" encoding="utf-8"?>
<ds:datastoreItem xmlns:ds="http://schemas.openxmlformats.org/officeDocument/2006/customXml" ds:itemID="{ADB871BD-F19B-436B-9349-78FA7723772A}"/>
</file>

<file path=customXml/itemProps6.xml><?xml version="1.0" encoding="utf-8"?>
<ds:datastoreItem xmlns:ds="http://schemas.openxmlformats.org/officeDocument/2006/customXml" ds:itemID="{D6F3A54A-551E-43FA-AD2F-68CA018D872B}"/>
</file>

<file path=docProps/app.xml><?xml version="1.0" encoding="utf-8"?>
<Properties xmlns="http://schemas.openxmlformats.org/officeDocument/2006/extended-properties" xmlns:vt="http://schemas.openxmlformats.org/officeDocument/2006/docPropsVTypes">
  <Template>Aspect</Template>
  <TotalTime>174063</TotalTime>
  <Words>2138</Words>
  <Application>Microsoft Office PowerPoint</Application>
  <PresentationFormat>Widescreen</PresentationFormat>
  <Paragraphs>855</Paragraphs>
  <Slides>26</Slides>
  <Notes>13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9" baseType="lpstr">
      <vt:lpstr>MS Mincho</vt:lpstr>
      <vt:lpstr>ＭＳ Ｐゴシック</vt:lpstr>
      <vt:lpstr>ＭＳ Ｐゴシック</vt:lpstr>
      <vt:lpstr>Arial</vt:lpstr>
      <vt:lpstr>Helv</vt:lpstr>
      <vt:lpstr>HGPSoeiKakugothicUB</vt:lpstr>
      <vt:lpstr>HGPSoeiKakugothicUB</vt:lpstr>
      <vt:lpstr>HGPSoeiKakupoptai</vt:lpstr>
      <vt:lpstr>HGSSoeiKakugothicUB</vt:lpstr>
      <vt:lpstr>Wingdings</vt:lpstr>
      <vt:lpstr>Default Design</vt:lpstr>
      <vt:lpstr>2_Default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Grissom</dc:creator>
  <cp:lastModifiedBy>Jennifer Bishop</cp:lastModifiedBy>
  <cp:revision>13598</cp:revision>
  <cp:lastPrinted>2018-02-19T18:34:12Z</cp:lastPrinted>
  <dcterms:created xsi:type="dcterms:W3CDTF">2012-02-01T20:59:21Z</dcterms:created>
  <dcterms:modified xsi:type="dcterms:W3CDTF">2020-07-14T13:10:07Z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0x010100F06960109E110F48BF0EF5B8BEB343D3</vt:lpwstr>
  </property>
</Properties>
</file>