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73" r:id="rId4"/>
  </p:sldMasterIdLst>
  <p:notesMasterIdLst>
    <p:notesMasterId r:id="rId30"/>
  </p:notesMasterIdLst>
  <p:handoutMasterIdLst>
    <p:handoutMasterId r:id="rId31"/>
  </p:handoutMasterIdLst>
  <p:sldIdLst>
    <p:sldId id="1080" r:id="rId5"/>
    <p:sldId id="1107" r:id="rId6"/>
    <p:sldId id="1101" r:id="rId7"/>
    <p:sldId id="1106" r:id="rId8"/>
    <p:sldId id="1105" r:id="rId9"/>
    <p:sldId id="1104" r:id="rId10"/>
    <p:sldId id="1100" r:id="rId11"/>
    <p:sldId id="1109" r:id="rId12"/>
    <p:sldId id="1110" r:id="rId13"/>
    <p:sldId id="1111" r:id="rId14"/>
    <p:sldId id="882" r:id="rId15"/>
    <p:sldId id="883" r:id="rId16"/>
    <p:sldId id="1108" r:id="rId17"/>
    <p:sldId id="884" r:id="rId18"/>
    <p:sldId id="885" r:id="rId19"/>
    <p:sldId id="1103" r:id="rId20"/>
    <p:sldId id="922" r:id="rId21"/>
    <p:sldId id="1041" r:id="rId22"/>
    <p:sldId id="1042" r:id="rId23"/>
    <p:sldId id="1115" r:id="rId24"/>
    <p:sldId id="1116" r:id="rId25"/>
    <p:sldId id="1117" r:id="rId26"/>
    <p:sldId id="1082" r:id="rId27"/>
    <p:sldId id="1045" r:id="rId28"/>
    <p:sldId id="1046" r:id="rId29"/>
  </p:sldIdLst>
  <p:sldSz cx="12192000" cy="6858000"/>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DF5327"/>
    <a:srgbClr val="800080"/>
    <a:srgbClr val="004800"/>
    <a:srgbClr val="404040"/>
    <a:srgbClr val="5B9BD5"/>
    <a:srgbClr val="9DC3E6"/>
    <a:srgbClr val="C37031"/>
    <a:srgbClr val="0033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1" autoAdjust="0"/>
    <p:restoredTop sz="95611" autoAdjust="0"/>
  </p:normalViewPr>
  <p:slideViewPr>
    <p:cSldViewPr>
      <p:cViewPr varScale="1">
        <p:scale>
          <a:sx n="70" d="100"/>
          <a:sy n="70" d="100"/>
        </p:scale>
        <p:origin x="954" y="13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50000"/>
              </a:schemeClr>
            </a:solidFill>
            <a:ln w="9525">
              <a:solidFill>
                <a:schemeClr val="tx1"/>
              </a:solidFill>
            </a:ln>
            <a:effectLst/>
          </c:spPr>
          <c:invertIfNegative val="0"/>
          <c:dPt>
            <c:idx val="0"/>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4-EDAA-48E3-9AB3-0A829E49786D}"/>
              </c:ext>
            </c:extLst>
          </c:dPt>
          <c:dPt>
            <c:idx val="1"/>
            <c:invertIfNegative val="0"/>
            <c:bubble3D val="0"/>
            <c:spPr>
              <a:solidFill>
                <a:schemeClr val="bg1">
                  <a:lumMod val="50000"/>
                </a:schemeClr>
              </a:solidFill>
              <a:ln w="38100">
                <a:solidFill>
                  <a:srgbClr val="FF0000"/>
                </a:solidFill>
              </a:ln>
              <a:effectLst/>
            </c:spPr>
            <c:extLst>
              <c:ext xmlns:c16="http://schemas.microsoft.com/office/drawing/2014/chart" uri="{C3380CC4-5D6E-409C-BE32-E72D297353CC}">
                <c16:uniqueId val="{00000004-72B9-4989-81A3-8057E1DE25C4}"/>
              </c:ext>
            </c:extLst>
          </c:dPt>
          <c:dPt>
            <c:idx val="2"/>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E-FC73-4200-A53B-754A36029303}"/>
              </c:ext>
            </c:extLst>
          </c:dPt>
          <c:dPt>
            <c:idx val="3"/>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6-EDAA-48E3-9AB3-0A829E49786D}"/>
              </c:ext>
            </c:extLst>
          </c:dPt>
          <c:dPt>
            <c:idx val="4"/>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0-96EE-4AC5-9657-1E3BC8D6B444}"/>
              </c:ext>
            </c:extLst>
          </c:dPt>
          <c:dPt>
            <c:idx val="5"/>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5-72B9-4989-81A3-8057E1DE25C4}"/>
              </c:ext>
            </c:extLst>
          </c:dPt>
          <c:dPt>
            <c:idx val="6"/>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1-96EE-4AC5-9657-1E3BC8D6B444}"/>
              </c:ext>
            </c:extLst>
          </c:dPt>
          <c:dPt>
            <c:idx val="7"/>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6-16F3-42E5-B26F-F6D996CE399A}"/>
              </c:ext>
            </c:extLst>
          </c:dPt>
          <c:dPt>
            <c:idx val="8"/>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6-72B9-4989-81A3-8057E1DE25C4}"/>
              </c:ext>
            </c:extLst>
          </c:dPt>
          <c:dPt>
            <c:idx val="9"/>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7-16F3-42E5-B26F-F6D996CE399A}"/>
              </c:ext>
            </c:extLst>
          </c:dPt>
          <c:dPt>
            <c:idx val="10"/>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7-72B9-4989-81A3-8057E1DE25C4}"/>
              </c:ext>
            </c:extLst>
          </c:dPt>
          <c:dPt>
            <c:idx val="11"/>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0C-CB13-4654-AB8E-C5681EFE69AB}"/>
              </c:ext>
            </c:extLst>
          </c:dPt>
          <c:dPt>
            <c:idx val="12"/>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2-96EE-4AC5-9657-1E3BC8D6B444}"/>
              </c:ext>
            </c:extLst>
          </c:dPt>
          <c:dPt>
            <c:idx val="13"/>
            <c:invertIfNegative val="0"/>
            <c:bubble3D val="0"/>
            <c:spPr>
              <a:solidFill>
                <a:schemeClr val="bg1">
                  <a:lumMod val="50000"/>
                </a:schemeClr>
              </a:solidFill>
              <a:ln w="9525">
                <a:solidFill>
                  <a:schemeClr val="tx1"/>
                </a:solidFill>
              </a:ln>
              <a:effectLst/>
            </c:spPr>
            <c:extLst>
              <c:ext xmlns:c16="http://schemas.microsoft.com/office/drawing/2014/chart" uri="{C3380CC4-5D6E-409C-BE32-E72D297353CC}">
                <c16:uniqueId val="{0000001A-C378-48F6-A397-07F39387DD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Accord</c:v>
                </c:pt>
                <c:pt idx="1">
                  <c:v>Civic</c:v>
                </c:pt>
                <c:pt idx="2">
                  <c:v>Fit</c:v>
                </c:pt>
                <c:pt idx="3">
                  <c:v>Insight</c:v>
                </c:pt>
                <c:pt idx="4">
                  <c:v>ILX</c:v>
                </c:pt>
                <c:pt idx="5">
                  <c:v>TLX</c:v>
                </c:pt>
                <c:pt idx="6">
                  <c:v>CR-V</c:v>
                </c:pt>
                <c:pt idx="7">
                  <c:v>HR-V</c:v>
                </c:pt>
                <c:pt idx="8">
                  <c:v>Odyssey</c:v>
                </c:pt>
                <c:pt idx="9">
                  <c:v>Passport</c:v>
                </c:pt>
                <c:pt idx="10">
                  <c:v>Pilot</c:v>
                </c:pt>
                <c:pt idx="11">
                  <c:v>Ridgeline</c:v>
                </c:pt>
                <c:pt idx="12">
                  <c:v>MDX</c:v>
                </c:pt>
                <c:pt idx="13">
                  <c:v>RDX</c:v>
                </c:pt>
              </c:strCache>
            </c:strRef>
          </c:cat>
          <c:val>
            <c:numRef>
              <c:f>Sheet1!$B$2:$B$15</c:f>
              <c:numCache>
                <c:formatCode>General</c:formatCode>
                <c:ptCount val="14"/>
                <c:pt idx="0">
                  <c:v>48</c:v>
                </c:pt>
                <c:pt idx="1">
                  <c:v>41</c:v>
                </c:pt>
                <c:pt idx="2">
                  <c:v>112</c:v>
                </c:pt>
                <c:pt idx="3">
                  <c:v>142</c:v>
                </c:pt>
                <c:pt idx="4">
                  <c:v>46</c:v>
                </c:pt>
                <c:pt idx="5">
                  <c:v>47</c:v>
                </c:pt>
                <c:pt idx="6">
                  <c:v>45</c:v>
                </c:pt>
                <c:pt idx="7">
                  <c:v>82</c:v>
                </c:pt>
                <c:pt idx="8">
                  <c:v>74</c:v>
                </c:pt>
                <c:pt idx="9">
                  <c:v>58</c:v>
                </c:pt>
                <c:pt idx="10">
                  <c:v>56</c:v>
                </c:pt>
                <c:pt idx="11">
                  <c:v>50</c:v>
                </c:pt>
                <c:pt idx="12">
                  <c:v>72</c:v>
                </c:pt>
                <c:pt idx="13">
                  <c:v>68</c:v>
                </c:pt>
              </c:numCache>
            </c:numRef>
          </c:val>
          <c:extLst>
            <c:ext xmlns:c16="http://schemas.microsoft.com/office/drawing/2014/chart" uri="{C3380CC4-5D6E-409C-BE32-E72D297353CC}">
              <c16:uniqueId val="{00000000-EDAA-48E3-9AB3-0A829E49786D}"/>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April</c:v>
                </c:pt>
              </c:strCache>
            </c:strRef>
          </c:tx>
          <c:spPr>
            <a:solidFill>
              <a:schemeClr val="bg1">
                <a:lumMod val="65000"/>
              </a:schemeClr>
            </a:solidFill>
            <a:ln w="9525">
              <a:solidFill>
                <a:schemeClr val="tx1"/>
              </a:solidFill>
            </a:ln>
            <a:effectLst/>
          </c:spPr>
          <c:invertIfNegative val="0"/>
          <c:dPt>
            <c:idx val="0"/>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1-FB57-4358-BE3B-F008B96161B6}"/>
              </c:ext>
            </c:extLst>
          </c:dPt>
          <c:dPt>
            <c:idx val="1"/>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3-FB57-4358-BE3B-F008B96161B6}"/>
              </c:ext>
            </c:extLst>
          </c:dPt>
          <c:dPt>
            <c:idx val="2"/>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5-FB57-4358-BE3B-F008B96161B6}"/>
              </c:ext>
            </c:extLst>
          </c:dPt>
          <c:dPt>
            <c:idx val="3"/>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7-FB57-4358-BE3B-F008B96161B6}"/>
              </c:ext>
            </c:extLst>
          </c:dPt>
          <c:dPt>
            <c:idx val="4"/>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9-FB57-4358-BE3B-F008B96161B6}"/>
              </c:ext>
            </c:extLst>
          </c:dPt>
          <c:dPt>
            <c:idx val="5"/>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B-FB57-4358-BE3B-F008B96161B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Sheet1!$B$2:$B$7</c:f>
              <c:numCache>
                <c:formatCode>General</c:formatCode>
                <c:ptCount val="6"/>
                <c:pt idx="0">
                  <c:v>133</c:v>
                </c:pt>
                <c:pt idx="1">
                  <c:v>118</c:v>
                </c:pt>
                <c:pt idx="2">
                  <c:v>248</c:v>
                </c:pt>
                <c:pt idx="3">
                  <c:v>344</c:v>
                </c:pt>
                <c:pt idx="4">
                  <c:v>133</c:v>
                </c:pt>
                <c:pt idx="5">
                  <c:v>99</c:v>
                </c:pt>
              </c:numCache>
            </c:numRef>
          </c:val>
          <c:extLst>
            <c:ext xmlns:c16="http://schemas.microsoft.com/office/drawing/2014/chart" uri="{C3380CC4-5D6E-409C-BE32-E72D297353CC}">
              <c16:uniqueId val="{0000000C-FB57-4358-BE3B-F008B96161B6}"/>
            </c:ext>
          </c:extLst>
        </c:ser>
        <c:ser>
          <c:idx val="1"/>
          <c:order val="1"/>
          <c:tx>
            <c:strRef>
              <c:f>Sheet1!$C$1</c:f>
              <c:strCache>
                <c:ptCount val="1"/>
                <c:pt idx="0">
                  <c:v>May</c:v>
                </c:pt>
              </c:strCache>
            </c:strRef>
          </c:tx>
          <c:spPr>
            <a:solidFill>
              <a:schemeClr val="tx1">
                <a:lumMod val="75000"/>
                <a:lumOff val="25000"/>
              </a:schemeClr>
            </a:solidFill>
            <a:ln w="9525">
              <a:solidFill>
                <a:schemeClr val="tx1"/>
              </a:solid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0E-FB57-4358-BE3B-F008B96161B6}"/>
              </c:ext>
            </c:extLst>
          </c:dPt>
          <c:dPt>
            <c:idx val="1"/>
            <c:invertIfNegative val="0"/>
            <c:bubble3D val="0"/>
            <c:spPr>
              <a:solidFill>
                <a:schemeClr val="tx1">
                  <a:lumMod val="75000"/>
                  <a:lumOff val="25000"/>
                </a:schemeClr>
              </a:solidFill>
              <a:ln w="38100">
                <a:solidFill>
                  <a:srgbClr val="FF0000"/>
                </a:solidFill>
              </a:ln>
              <a:effectLst/>
            </c:spPr>
            <c:extLst>
              <c:ext xmlns:c16="http://schemas.microsoft.com/office/drawing/2014/chart" uri="{C3380CC4-5D6E-409C-BE32-E72D297353CC}">
                <c16:uniqueId val="{00000010-FB57-4358-BE3B-F008B96161B6}"/>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FB57-4358-BE3B-F008B96161B6}"/>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FB57-4358-BE3B-F008B96161B6}"/>
              </c:ext>
            </c:extLst>
          </c:dPt>
          <c:dPt>
            <c:idx val="4"/>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FB57-4358-BE3B-F008B96161B6}"/>
              </c:ext>
            </c:extLst>
          </c:dPt>
          <c:dPt>
            <c:idx val="5"/>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8-FB57-4358-BE3B-F008B96161B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Sheet1!$C$2:$C$7</c:f>
              <c:numCache>
                <c:formatCode>General</c:formatCode>
                <c:ptCount val="6"/>
                <c:pt idx="0">
                  <c:v>48</c:v>
                </c:pt>
                <c:pt idx="1">
                  <c:v>41</c:v>
                </c:pt>
                <c:pt idx="2">
                  <c:v>112</c:v>
                </c:pt>
                <c:pt idx="3">
                  <c:v>142</c:v>
                </c:pt>
                <c:pt idx="4">
                  <c:v>46</c:v>
                </c:pt>
                <c:pt idx="5">
                  <c:v>47</c:v>
                </c:pt>
              </c:numCache>
            </c:numRef>
          </c:val>
          <c:extLst>
            <c:ext xmlns:c16="http://schemas.microsoft.com/office/drawing/2014/chart" uri="{C3380CC4-5D6E-409C-BE32-E72D297353CC}">
              <c16:uniqueId val="{00000019-FB57-4358-BE3B-F008B96161B6}"/>
            </c:ext>
          </c:extLst>
        </c:ser>
        <c:dLbls>
          <c:showLegendKey val="0"/>
          <c:showVal val="0"/>
          <c:showCatName val="0"/>
          <c:showSerName val="0"/>
          <c:showPercent val="0"/>
          <c:showBubbleSize val="0"/>
        </c:dLbls>
        <c:gapWidth val="10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April</c:v>
                </c:pt>
              </c:strCache>
            </c:strRef>
          </c:tx>
          <c:spPr>
            <a:solidFill>
              <a:schemeClr val="bg1">
                <a:lumMod val="65000"/>
              </a:schemeClr>
            </a:solidFill>
            <a:ln w="9525">
              <a:solidFill>
                <a:schemeClr val="tx1"/>
              </a:solidFill>
            </a:ln>
            <a:effectLst/>
          </c:spPr>
          <c:invertIfNegative val="0"/>
          <c:dPt>
            <c:idx val="0"/>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1-BD53-42CA-A2A6-9F21025B2EC2}"/>
              </c:ext>
            </c:extLst>
          </c:dPt>
          <c:dPt>
            <c:idx val="1"/>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3-BD53-42CA-A2A6-9F21025B2EC2}"/>
              </c:ext>
            </c:extLst>
          </c:dPt>
          <c:dPt>
            <c:idx val="2"/>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5-BD53-42CA-A2A6-9F21025B2EC2}"/>
              </c:ext>
            </c:extLst>
          </c:dPt>
          <c:dPt>
            <c:idx val="3"/>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7-BD53-42CA-A2A6-9F21025B2EC2}"/>
              </c:ext>
            </c:extLst>
          </c:dPt>
          <c:dPt>
            <c:idx val="4"/>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9-BD53-42CA-A2A6-9F21025B2EC2}"/>
              </c:ext>
            </c:extLst>
          </c:dPt>
          <c:dPt>
            <c:idx val="5"/>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B-BD53-42CA-A2A6-9F21025B2EC2}"/>
              </c:ext>
            </c:extLst>
          </c:dPt>
          <c:dPt>
            <c:idx val="6"/>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0D-BD53-42CA-A2A6-9F21025B2EC2}"/>
              </c:ext>
            </c:extLst>
          </c:dPt>
          <c:dPt>
            <c:idx val="7"/>
            <c:invertIfNegative val="0"/>
            <c:bubble3D val="0"/>
            <c:spPr>
              <a:solidFill>
                <a:schemeClr val="bg1">
                  <a:lumMod val="65000"/>
                </a:schemeClr>
              </a:solidFill>
              <a:ln w="9525">
                <a:solidFill>
                  <a:schemeClr val="tx1"/>
                </a:solidFill>
              </a:ln>
              <a:effectLst/>
            </c:spPr>
            <c:extLst>
              <c:ext xmlns:c16="http://schemas.microsoft.com/office/drawing/2014/chart" uri="{C3380CC4-5D6E-409C-BE32-E72D297353CC}">
                <c16:uniqueId val="{0000001E-4B89-4365-BB63-A4594692883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Pilot</c:v>
                </c:pt>
                <c:pt idx="4">
                  <c:v>Passport</c:v>
                </c:pt>
                <c:pt idx="5">
                  <c:v>Ridgeline</c:v>
                </c:pt>
                <c:pt idx="6">
                  <c:v>MDX</c:v>
                </c:pt>
                <c:pt idx="7">
                  <c:v>RDX</c:v>
                </c:pt>
              </c:strCache>
            </c:strRef>
          </c:cat>
          <c:val>
            <c:numRef>
              <c:f>Sheet1!$B$2:$B$9</c:f>
              <c:numCache>
                <c:formatCode>General</c:formatCode>
                <c:ptCount val="8"/>
                <c:pt idx="0">
                  <c:v>154</c:v>
                </c:pt>
                <c:pt idx="1">
                  <c:v>227</c:v>
                </c:pt>
                <c:pt idx="2">
                  <c:v>176</c:v>
                </c:pt>
                <c:pt idx="3">
                  <c:v>141</c:v>
                </c:pt>
                <c:pt idx="4">
                  <c:v>174</c:v>
                </c:pt>
                <c:pt idx="5">
                  <c:v>117</c:v>
                </c:pt>
                <c:pt idx="6">
                  <c:v>179</c:v>
                </c:pt>
                <c:pt idx="7">
                  <c:v>226</c:v>
                </c:pt>
              </c:numCache>
            </c:numRef>
          </c:val>
          <c:extLst>
            <c:ext xmlns:c16="http://schemas.microsoft.com/office/drawing/2014/chart" uri="{C3380CC4-5D6E-409C-BE32-E72D297353CC}">
              <c16:uniqueId val="{0000000E-BD53-42CA-A2A6-9F21025B2EC2}"/>
            </c:ext>
          </c:extLst>
        </c:ser>
        <c:ser>
          <c:idx val="1"/>
          <c:order val="1"/>
          <c:tx>
            <c:strRef>
              <c:f>Sheet1!$C$1</c:f>
              <c:strCache>
                <c:ptCount val="1"/>
                <c:pt idx="0">
                  <c:v>May</c:v>
                </c:pt>
              </c:strCache>
            </c:strRef>
          </c:tx>
          <c:spPr>
            <a:solidFill>
              <a:schemeClr val="tx1">
                <a:lumMod val="75000"/>
                <a:lumOff val="25000"/>
              </a:schemeClr>
            </a:solidFill>
            <a:ln w="9525">
              <a:solidFill>
                <a:schemeClr val="tx1"/>
              </a:solid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0-BD53-42CA-A2A6-9F21025B2EC2}"/>
              </c:ext>
            </c:extLst>
          </c:dPt>
          <c:dPt>
            <c:idx val="1"/>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BD53-42CA-A2A6-9F21025B2EC2}"/>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BD53-42CA-A2A6-9F21025B2EC2}"/>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BD53-42CA-A2A6-9F21025B2EC2}"/>
              </c:ext>
            </c:extLst>
          </c:dPt>
          <c:dPt>
            <c:idx val="4"/>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8-BD53-42CA-A2A6-9F21025B2EC2}"/>
              </c:ext>
            </c:extLst>
          </c:dPt>
          <c:dPt>
            <c:idx val="5"/>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A-BD53-42CA-A2A6-9F21025B2EC2}"/>
              </c:ext>
            </c:extLst>
          </c:dPt>
          <c:dPt>
            <c:idx val="6"/>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C-BD53-42CA-A2A6-9F21025B2EC2}"/>
              </c:ext>
            </c:extLst>
          </c:dPt>
          <c:dPt>
            <c:idx val="7"/>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C-7468-4815-9025-9A655577FE3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Pilot</c:v>
                </c:pt>
                <c:pt idx="4">
                  <c:v>Passport</c:v>
                </c:pt>
                <c:pt idx="5">
                  <c:v>Ridgeline</c:v>
                </c:pt>
                <c:pt idx="6">
                  <c:v>MDX</c:v>
                </c:pt>
                <c:pt idx="7">
                  <c:v>RDX</c:v>
                </c:pt>
              </c:strCache>
            </c:strRef>
          </c:cat>
          <c:val>
            <c:numRef>
              <c:f>Sheet1!$C$2:$C$9</c:f>
              <c:numCache>
                <c:formatCode>General</c:formatCode>
                <c:ptCount val="8"/>
                <c:pt idx="0">
                  <c:v>45</c:v>
                </c:pt>
                <c:pt idx="1">
                  <c:v>82</c:v>
                </c:pt>
                <c:pt idx="2">
                  <c:v>74</c:v>
                </c:pt>
                <c:pt idx="3">
                  <c:v>58</c:v>
                </c:pt>
                <c:pt idx="4">
                  <c:v>56</c:v>
                </c:pt>
                <c:pt idx="5">
                  <c:v>50</c:v>
                </c:pt>
                <c:pt idx="6">
                  <c:v>72</c:v>
                </c:pt>
                <c:pt idx="7">
                  <c:v>68</c:v>
                </c:pt>
              </c:numCache>
            </c:numRef>
          </c:val>
          <c:extLst>
            <c:ext xmlns:c16="http://schemas.microsoft.com/office/drawing/2014/chart" uri="{C3380CC4-5D6E-409C-BE32-E72D297353CC}">
              <c16:uniqueId val="{0000001D-BD53-42CA-A2A6-9F21025B2EC2}"/>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2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2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Inventory</c:v>
                </c:pt>
              </c:strCache>
            </c:strRef>
          </c:tx>
          <c:spPr>
            <a:solidFill>
              <a:schemeClr val="tx1">
                <a:lumMod val="65000"/>
                <a:lumOff val="35000"/>
              </a:schemeClr>
            </a:solidFill>
            <a:ln>
              <a:noFill/>
            </a:ln>
            <a:effectLst/>
          </c:spPr>
          <c:invertIfNegative val="0"/>
          <c:dPt>
            <c:idx val="0"/>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1-E607-4D03-BA8D-5ED33C5F7951}"/>
              </c:ext>
            </c:extLst>
          </c:dPt>
          <c:dPt>
            <c:idx val="1"/>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3-E607-4D03-BA8D-5ED33C5F7951}"/>
              </c:ext>
            </c:extLst>
          </c:dPt>
          <c:dPt>
            <c:idx val="2"/>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5-E607-4D03-BA8D-5ED33C5F7951}"/>
              </c:ext>
            </c:extLst>
          </c:dPt>
          <c:dPt>
            <c:idx val="3"/>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7-E607-4D03-BA8D-5ED33C5F7951}"/>
              </c:ext>
            </c:extLst>
          </c:dPt>
          <c:dPt>
            <c:idx val="4"/>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9-E607-4D03-BA8D-5ED33C5F7951}"/>
              </c:ext>
            </c:extLst>
          </c:dPt>
          <c:dPt>
            <c:idx val="5"/>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B-E607-4D03-BA8D-5ED33C5F7951}"/>
              </c:ext>
            </c:extLst>
          </c:dPt>
          <c:dPt>
            <c:idx val="6"/>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D-E607-4D03-BA8D-5ED33C5F7951}"/>
              </c:ext>
            </c:extLst>
          </c:dPt>
          <c:dPt>
            <c:idx val="7"/>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0F-E607-4D03-BA8D-5ED33C5F7951}"/>
              </c:ext>
            </c:extLst>
          </c:dPt>
          <c:dPt>
            <c:idx val="8"/>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1-E607-4D03-BA8D-5ED33C5F7951}"/>
              </c:ext>
            </c:extLst>
          </c:dPt>
          <c:dPt>
            <c:idx val="9"/>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3-E607-4D03-BA8D-5ED33C5F7951}"/>
              </c:ext>
            </c:extLst>
          </c:dPt>
          <c:dPt>
            <c:idx val="10"/>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5-E607-4D03-BA8D-5ED33C5F7951}"/>
              </c:ext>
            </c:extLst>
          </c:dPt>
          <c:dPt>
            <c:idx val="11"/>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7-E607-4D03-BA8D-5ED33C5F7951}"/>
              </c:ext>
            </c:extLst>
          </c:dPt>
          <c:dPt>
            <c:idx val="12"/>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9-E607-4D03-BA8D-5ED33C5F7951}"/>
              </c:ext>
            </c:extLst>
          </c:dPt>
          <c:dPt>
            <c:idx val="13"/>
            <c:invertIfNegative val="0"/>
            <c:bubble3D val="0"/>
            <c:spPr>
              <a:solidFill>
                <a:schemeClr val="tx1">
                  <a:lumMod val="65000"/>
                  <a:lumOff val="35000"/>
                </a:schemeClr>
              </a:solidFill>
              <a:ln w="9525">
                <a:solidFill>
                  <a:schemeClr val="tx1"/>
                </a:solidFill>
              </a:ln>
              <a:effectLst/>
            </c:spPr>
            <c:extLst>
              <c:ext xmlns:c16="http://schemas.microsoft.com/office/drawing/2014/chart" uri="{C3380CC4-5D6E-409C-BE32-E72D297353CC}">
                <c16:uniqueId val="{0000001B-E607-4D03-BA8D-5ED33C5F795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Accord</c:v>
                </c:pt>
                <c:pt idx="1">
                  <c:v>Civic</c:v>
                </c:pt>
                <c:pt idx="2">
                  <c:v>Fit</c:v>
                </c:pt>
                <c:pt idx="3">
                  <c:v>Insight</c:v>
                </c:pt>
                <c:pt idx="4">
                  <c:v>ILX</c:v>
                </c:pt>
                <c:pt idx="5">
                  <c:v>TLX</c:v>
                </c:pt>
                <c:pt idx="6">
                  <c:v>CR-V</c:v>
                </c:pt>
                <c:pt idx="7">
                  <c:v>HR-V</c:v>
                </c:pt>
                <c:pt idx="8">
                  <c:v>Odyssey</c:v>
                </c:pt>
                <c:pt idx="9">
                  <c:v>Passport</c:v>
                </c:pt>
                <c:pt idx="10">
                  <c:v>Pilot</c:v>
                </c:pt>
                <c:pt idx="11">
                  <c:v>Ridgeline</c:v>
                </c:pt>
                <c:pt idx="12">
                  <c:v>MDX</c:v>
                </c:pt>
                <c:pt idx="13">
                  <c:v>RDX</c:v>
                </c:pt>
              </c:strCache>
            </c:strRef>
          </c:cat>
          <c:val>
            <c:numRef>
              <c:f>Sheet1!$B$2:$B$15</c:f>
              <c:numCache>
                <c:formatCode>General</c:formatCode>
                <c:ptCount val="14"/>
                <c:pt idx="0">
                  <c:v>386</c:v>
                </c:pt>
                <c:pt idx="1">
                  <c:v>194</c:v>
                </c:pt>
                <c:pt idx="2">
                  <c:v>115</c:v>
                </c:pt>
                <c:pt idx="3">
                  <c:v>540</c:v>
                </c:pt>
                <c:pt idx="4">
                  <c:v>518</c:v>
                </c:pt>
                <c:pt idx="5">
                  <c:v>251</c:v>
                </c:pt>
                <c:pt idx="6">
                  <c:v>172</c:v>
                </c:pt>
                <c:pt idx="7">
                  <c:v>202</c:v>
                </c:pt>
                <c:pt idx="8">
                  <c:v>291</c:v>
                </c:pt>
                <c:pt idx="9">
                  <c:v>201</c:v>
                </c:pt>
                <c:pt idx="10">
                  <c:v>118</c:v>
                </c:pt>
                <c:pt idx="11">
                  <c:v>111</c:v>
                </c:pt>
                <c:pt idx="12">
                  <c:v>461</c:v>
                </c:pt>
                <c:pt idx="13">
                  <c:v>108</c:v>
                </c:pt>
              </c:numCache>
            </c:numRef>
          </c:val>
          <c:extLst>
            <c:ext xmlns:c16="http://schemas.microsoft.com/office/drawing/2014/chart" uri="{C3380CC4-5D6E-409C-BE32-E72D297353CC}">
              <c16:uniqueId val="{0000001C-E607-4D03-BA8D-5ED33C5F7951}"/>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5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April</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1-F315-42D6-9FF4-76A4518A778E}"/>
              </c:ext>
            </c:extLst>
          </c:dPt>
          <c:dPt>
            <c:idx val="1"/>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3-F315-42D6-9FF4-76A4518A778E}"/>
              </c:ext>
            </c:extLst>
          </c:dPt>
          <c:dPt>
            <c:idx val="2"/>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5-F315-42D6-9FF4-76A4518A778E}"/>
              </c:ext>
            </c:extLst>
          </c:dPt>
          <c:dPt>
            <c:idx val="3"/>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7-F315-42D6-9FF4-76A4518A778E}"/>
              </c:ext>
            </c:extLst>
          </c:dPt>
          <c:dPt>
            <c:idx val="4"/>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9-F315-42D6-9FF4-76A4518A778E}"/>
              </c:ext>
            </c:extLst>
          </c:dPt>
          <c:dPt>
            <c:idx val="5"/>
            <c:invertIfNegative val="0"/>
            <c:bubble3D val="0"/>
            <c:spPr>
              <a:solidFill>
                <a:schemeClr val="tx1">
                  <a:lumMod val="50000"/>
                  <a:lumOff val="50000"/>
                </a:schemeClr>
              </a:solidFill>
              <a:ln>
                <a:solidFill>
                  <a:schemeClr val="tx1"/>
                </a:solidFill>
              </a:ln>
              <a:effectLst/>
            </c:spPr>
            <c:extLst>
              <c:ext xmlns:c16="http://schemas.microsoft.com/office/drawing/2014/chart" uri="{C3380CC4-5D6E-409C-BE32-E72D297353CC}">
                <c16:uniqueId val="{0000000B-F315-42D6-9FF4-76A4518A778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Sheet1!$B$2:$B$7</c:f>
              <c:numCache>
                <c:formatCode>General</c:formatCode>
                <c:ptCount val="6"/>
                <c:pt idx="0">
                  <c:v>499</c:v>
                </c:pt>
                <c:pt idx="1">
                  <c:v>226</c:v>
                </c:pt>
                <c:pt idx="2">
                  <c:v>140</c:v>
                </c:pt>
                <c:pt idx="3">
                  <c:v>354</c:v>
                </c:pt>
                <c:pt idx="4">
                  <c:v>721</c:v>
                </c:pt>
                <c:pt idx="5">
                  <c:v>324</c:v>
                </c:pt>
              </c:numCache>
            </c:numRef>
          </c:val>
          <c:extLst>
            <c:ext xmlns:c16="http://schemas.microsoft.com/office/drawing/2014/chart" uri="{C3380CC4-5D6E-409C-BE32-E72D297353CC}">
              <c16:uniqueId val="{0000000C-F315-42D6-9FF4-76A4518A778E}"/>
            </c:ext>
          </c:extLst>
        </c:ser>
        <c:ser>
          <c:idx val="1"/>
          <c:order val="1"/>
          <c:tx>
            <c:strRef>
              <c:f>Sheet1!$C$1</c:f>
              <c:strCache>
                <c:ptCount val="1"/>
                <c:pt idx="0">
                  <c:v>May</c:v>
                </c:pt>
              </c:strCache>
            </c:strRef>
          </c:tx>
          <c:spPr>
            <a:solidFill>
              <a:schemeClr val="tx1">
                <a:lumMod val="75000"/>
                <a:lumOff val="25000"/>
              </a:schemeClr>
            </a:solidFill>
            <a:ln>
              <a:no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0E-F315-42D6-9FF4-76A4518A778E}"/>
              </c:ext>
            </c:extLst>
          </c:dPt>
          <c:dPt>
            <c:idx val="1"/>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0-F315-42D6-9FF4-76A4518A778E}"/>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F315-42D6-9FF4-76A4518A778E}"/>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F315-42D6-9FF4-76A4518A778E}"/>
              </c:ext>
            </c:extLst>
          </c:dPt>
          <c:dPt>
            <c:idx val="4"/>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F315-42D6-9FF4-76A4518A778E}"/>
              </c:ext>
            </c:extLst>
          </c:dPt>
          <c:dPt>
            <c:idx val="5"/>
            <c:invertIfNegative val="0"/>
            <c:bubble3D val="0"/>
            <c:spPr>
              <a:solidFill>
                <a:schemeClr val="tx1">
                  <a:lumMod val="75000"/>
                  <a:lumOff val="25000"/>
                </a:schemeClr>
              </a:solidFill>
              <a:ln>
                <a:solidFill>
                  <a:schemeClr val="tx1"/>
                </a:solidFill>
              </a:ln>
              <a:effectLst/>
            </c:spPr>
            <c:extLst>
              <c:ext xmlns:c16="http://schemas.microsoft.com/office/drawing/2014/chart" uri="{C3380CC4-5D6E-409C-BE32-E72D297353CC}">
                <c16:uniqueId val="{00000018-F315-42D6-9FF4-76A4518A778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Accord</c:v>
                </c:pt>
                <c:pt idx="1">
                  <c:v>Civic</c:v>
                </c:pt>
                <c:pt idx="2">
                  <c:v>Fit</c:v>
                </c:pt>
                <c:pt idx="3">
                  <c:v>Insight</c:v>
                </c:pt>
                <c:pt idx="4">
                  <c:v>ILX</c:v>
                </c:pt>
                <c:pt idx="5">
                  <c:v>TLX</c:v>
                </c:pt>
              </c:strCache>
            </c:strRef>
          </c:cat>
          <c:val>
            <c:numRef>
              <c:f>Sheet1!$C$2:$C$7</c:f>
              <c:numCache>
                <c:formatCode>General</c:formatCode>
                <c:ptCount val="6"/>
                <c:pt idx="0">
                  <c:v>386</c:v>
                </c:pt>
                <c:pt idx="1">
                  <c:v>194</c:v>
                </c:pt>
                <c:pt idx="2">
                  <c:v>115</c:v>
                </c:pt>
                <c:pt idx="3">
                  <c:v>540</c:v>
                </c:pt>
                <c:pt idx="4">
                  <c:v>518</c:v>
                </c:pt>
                <c:pt idx="5">
                  <c:v>251</c:v>
                </c:pt>
              </c:numCache>
            </c:numRef>
          </c:val>
          <c:extLst>
            <c:ext xmlns:c16="http://schemas.microsoft.com/office/drawing/2014/chart" uri="{C3380CC4-5D6E-409C-BE32-E72D297353CC}">
              <c16:uniqueId val="{00000019-F315-42D6-9FF4-76A4518A778E}"/>
            </c:ext>
          </c:extLst>
        </c:ser>
        <c:dLbls>
          <c:showLegendKey val="0"/>
          <c:showVal val="0"/>
          <c:showCatName val="0"/>
          <c:showSerName val="0"/>
          <c:showPercent val="0"/>
          <c:showBubbleSize val="0"/>
        </c:dLbls>
        <c:gapWidth val="10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7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5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April</c:v>
                </c:pt>
              </c:strCache>
            </c:strRef>
          </c:tx>
          <c:spPr>
            <a:solidFill>
              <a:schemeClr val="tx1">
                <a:lumMod val="50000"/>
                <a:lumOff val="50000"/>
              </a:schemeClr>
            </a:solidFill>
            <a:ln w="9525">
              <a:solidFill>
                <a:schemeClr val="tx1"/>
              </a:solidFill>
            </a:ln>
            <a:effectLst/>
          </c:spPr>
          <c:invertIfNegative val="0"/>
          <c:dPt>
            <c:idx val="0"/>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1-BED6-4B36-BDA2-DE850D03C7D2}"/>
              </c:ext>
            </c:extLst>
          </c:dPt>
          <c:dPt>
            <c:idx val="1"/>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3-BED6-4B36-BDA2-DE850D03C7D2}"/>
              </c:ext>
            </c:extLst>
          </c:dPt>
          <c:dPt>
            <c:idx val="2"/>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5-BED6-4B36-BDA2-DE850D03C7D2}"/>
              </c:ext>
            </c:extLst>
          </c:dPt>
          <c:dPt>
            <c:idx val="3"/>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7-BED6-4B36-BDA2-DE850D03C7D2}"/>
              </c:ext>
            </c:extLst>
          </c:dPt>
          <c:dPt>
            <c:idx val="4"/>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9-BED6-4B36-BDA2-DE850D03C7D2}"/>
              </c:ext>
            </c:extLst>
          </c:dPt>
          <c:dPt>
            <c:idx val="5"/>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B-BED6-4B36-BDA2-DE850D03C7D2}"/>
              </c:ext>
            </c:extLst>
          </c:dPt>
          <c:dPt>
            <c:idx val="6"/>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D-BED6-4B36-BDA2-DE850D03C7D2}"/>
              </c:ext>
            </c:extLst>
          </c:dPt>
          <c:dPt>
            <c:idx val="7"/>
            <c:invertIfNegative val="0"/>
            <c:bubble3D val="0"/>
            <c:spPr>
              <a:solidFill>
                <a:schemeClr val="tx1">
                  <a:lumMod val="50000"/>
                  <a:lumOff val="50000"/>
                </a:schemeClr>
              </a:solidFill>
              <a:ln w="9525">
                <a:solidFill>
                  <a:schemeClr val="tx1"/>
                </a:solidFill>
              </a:ln>
              <a:effectLst/>
            </c:spPr>
            <c:extLst>
              <c:ext xmlns:c16="http://schemas.microsoft.com/office/drawing/2014/chart" uri="{C3380CC4-5D6E-409C-BE32-E72D297353CC}">
                <c16:uniqueId val="{0000000F-BED6-4B36-BDA2-DE850D03C7D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Passport</c:v>
                </c:pt>
                <c:pt idx="4">
                  <c:v>Pilot</c:v>
                </c:pt>
                <c:pt idx="5">
                  <c:v>Ridgeline</c:v>
                </c:pt>
                <c:pt idx="6">
                  <c:v>MDX</c:v>
                </c:pt>
                <c:pt idx="7">
                  <c:v>RDX</c:v>
                </c:pt>
              </c:strCache>
            </c:strRef>
          </c:cat>
          <c:val>
            <c:numRef>
              <c:f>Sheet1!$B$2:$B$9</c:f>
              <c:numCache>
                <c:formatCode>General</c:formatCode>
                <c:ptCount val="8"/>
                <c:pt idx="0">
                  <c:v>199</c:v>
                </c:pt>
                <c:pt idx="1">
                  <c:v>282</c:v>
                </c:pt>
                <c:pt idx="2">
                  <c:v>333</c:v>
                </c:pt>
                <c:pt idx="3">
                  <c:v>300</c:v>
                </c:pt>
                <c:pt idx="4">
                  <c:v>198</c:v>
                </c:pt>
                <c:pt idx="5">
                  <c:v>168</c:v>
                </c:pt>
                <c:pt idx="6">
                  <c:v>581</c:v>
                </c:pt>
                <c:pt idx="7">
                  <c:v>176</c:v>
                </c:pt>
              </c:numCache>
            </c:numRef>
          </c:val>
          <c:extLst>
            <c:ext xmlns:c16="http://schemas.microsoft.com/office/drawing/2014/chart" uri="{C3380CC4-5D6E-409C-BE32-E72D297353CC}">
              <c16:uniqueId val="{00000010-BED6-4B36-BDA2-DE850D03C7D2}"/>
            </c:ext>
          </c:extLst>
        </c:ser>
        <c:ser>
          <c:idx val="1"/>
          <c:order val="1"/>
          <c:tx>
            <c:strRef>
              <c:f>Sheet1!$C$1</c:f>
              <c:strCache>
                <c:ptCount val="1"/>
                <c:pt idx="0">
                  <c:v>May</c:v>
                </c:pt>
              </c:strCache>
            </c:strRef>
          </c:tx>
          <c:spPr>
            <a:solidFill>
              <a:schemeClr val="tx1">
                <a:lumMod val="75000"/>
                <a:lumOff val="25000"/>
              </a:schemeClr>
            </a:solidFill>
            <a:ln w="9525">
              <a:solidFill>
                <a:schemeClr val="tx1"/>
              </a:solidFill>
            </a:ln>
            <a:effectLst/>
          </c:spPr>
          <c:invertIfNegative val="0"/>
          <c:dPt>
            <c:idx val="0"/>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2-BED6-4B36-BDA2-DE850D03C7D2}"/>
              </c:ext>
            </c:extLst>
          </c:dPt>
          <c:dPt>
            <c:idx val="1"/>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4-BED6-4B36-BDA2-DE850D03C7D2}"/>
              </c:ext>
            </c:extLst>
          </c:dPt>
          <c:dPt>
            <c:idx val="2"/>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6-BED6-4B36-BDA2-DE850D03C7D2}"/>
              </c:ext>
            </c:extLst>
          </c:dPt>
          <c:dPt>
            <c:idx val="3"/>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8-BED6-4B36-BDA2-DE850D03C7D2}"/>
              </c:ext>
            </c:extLst>
          </c:dPt>
          <c:dPt>
            <c:idx val="4"/>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A-BED6-4B36-BDA2-DE850D03C7D2}"/>
              </c:ext>
            </c:extLst>
          </c:dPt>
          <c:dPt>
            <c:idx val="5"/>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C-BED6-4B36-BDA2-DE850D03C7D2}"/>
              </c:ext>
            </c:extLst>
          </c:dPt>
          <c:dPt>
            <c:idx val="6"/>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1E-BED6-4B36-BDA2-DE850D03C7D2}"/>
              </c:ext>
            </c:extLst>
          </c:dPt>
          <c:dPt>
            <c:idx val="7"/>
            <c:invertIfNegative val="0"/>
            <c:bubble3D val="0"/>
            <c:spPr>
              <a:solidFill>
                <a:schemeClr val="tx1">
                  <a:lumMod val="75000"/>
                  <a:lumOff val="25000"/>
                </a:schemeClr>
              </a:solidFill>
              <a:ln w="9525">
                <a:solidFill>
                  <a:schemeClr val="tx1"/>
                </a:solidFill>
              </a:ln>
              <a:effectLst/>
            </c:spPr>
            <c:extLst>
              <c:ext xmlns:c16="http://schemas.microsoft.com/office/drawing/2014/chart" uri="{C3380CC4-5D6E-409C-BE32-E72D297353CC}">
                <c16:uniqueId val="{00000020-BED6-4B36-BDA2-DE850D03C7D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CR-V</c:v>
                </c:pt>
                <c:pt idx="1">
                  <c:v>HR-V</c:v>
                </c:pt>
                <c:pt idx="2">
                  <c:v>Odyssey</c:v>
                </c:pt>
                <c:pt idx="3">
                  <c:v>Passport</c:v>
                </c:pt>
                <c:pt idx="4">
                  <c:v>Pilot</c:v>
                </c:pt>
                <c:pt idx="5">
                  <c:v>Ridgeline</c:v>
                </c:pt>
                <c:pt idx="6">
                  <c:v>MDX</c:v>
                </c:pt>
                <c:pt idx="7">
                  <c:v>RDX</c:v>
                </c:pt>
              </c:strCache>
            </c:strRef>
          </c:cat>
          <c:val>
            <c:numRef>
              <c:f>Sheet1!$C$2:$C$9</c:f>
              <c:numCache>
                <c:formatCode>General</c:formatCode>
                <c:ptCount val="8"/>
                <c:pt idx="0">
                  <c:v>172</c:v>
                </c:pt>
                <c:pt idx="1">
                  <c:v>202</c:v>
                </c:pt>
                <c:pt idx="2">
                  <c:v>291</c:v>
                </c:pt>
                <c:pt idx="3">
                  <c:v>201</c:v>
                </c:pt>
                <c:pt idx="4">
                  <c:v>118</c:v>
                </c:pt>
                <c:pt idx="5">
                  <c:v>111</c:v>
                </c:pt>
                <c:pt idx="6">
                  <c:v>461</c:v>
                </c:pt>
                <c:pt idx="7">
                  <c:v>108</c:v>
                </c:pt>
              </c:numCache>
            </c:numRef>
          </c:val>
          <c:extLst>
            <c:ext xmlns:c16="http://schemas.microsoft.com/office/drawing/2014/chart" uri="{C3380CC4-5D6E-409C-BE32-E72D297353CC}">
              <c16:uniqueId val="{00000021-BED6-4B36-BDA2-DE850D03C7D2}"/>
            </c:ext>
          </c:extLst>
        </c:ser>
        <c:dLbls>
          <c:showLegendKey val="0"/>
          <c:showVal val="0"/>
          <c:showCatName val="0"/>
          <c:showSerName val="0"/>
          <c:showPercent val="0"/>
          <c:showBubbleSize val="0"/>
        </c:dLbls>
        <c:gapWidth val="40"/>
        <c:axId val="535723016"/>
        <c:axId val="535722360"/>
      </c:barChart>
      <c:catAx>
        <c:axId val="53572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crossAx val="535722360"/>
        <c:crosses val="autoZero"/>
        <c:auto val="1"/>
        <c:lblAlgn val="ctr"/>
        <c:lblOffset val="100"/>
        <c:noMultiLvlLbl val="0"/>
      </c:catAx>
      <c:valAx>
        <c:axId val="535722360"/>
        <c:scaling>
          <c:orientation val="minMax"/>
          <c:max val="6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23016"/>
        <c:crosses val="autoZero"/>
        <c:crossBetween val="between"/>
        <c:majorUnit val="50"/>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1082" tIns="45541" rIns="91082" bIns="45541"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1082" tIns="45541" rIns="91082" bIns="45541" rtlCol="0"/>
          <a:lstStyle>
            <a:lvl1pPr algn="r">
              <a:defRPr sz="1200"/>
            </a:lvl1pPr>
          </a:lstStyle>
          <a:p>
            <a:fld id="{1BF9E511-A341-4D9E-B9CF-6BC341085AFA}" type="datetimeFigureOut">
              <a:rPr lang="en-US" smtClean="0"/>
              <a:pPr/>
              <a:t>6/10/2020</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1082" tIns="45541" rIns="91082" bIns="45541"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1082" tIns="45541" rIns="91082" bIns="45541" rtlCol="0" anchor="b"/>
          <a:lstStyle>
            <a:lvl1pPr algn="r">
              <a:defRPr sz="1200"/>
            </a:lvl1pPr>
          </a:lstStyle>
          <a:p>
            <a:fld id="{433C47CF-4E2E-4B90-8C3A-5B12BA0BA5F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592" cy="457358"/>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lvl1pPr defTabSz="910467">
              <a:defRPr sz="1200" b="0"/>
            </a:lvl1pPr>
          </a:lstStyle>
          <a:p>
            <a:pPr>
              <a:defRPr/>
            </a:pPr>
            <a:endParaRPr lang="en-US"/>
          </a:p>
        </p:txBody>
      </p:sp>
      <p:sp>
        <p:nvSpPr>
          <p:cNvPr id="33795" name="Rectangle 3"/>
          <p:cNvSpPr>
            <a:spLocks noGrp="1" noChangeArrowheads="1"/>
          </p:cNvSpPr>
          <p:nvPr>
            <p:ph type="dt" idx="1"/>
          </p:nvPr>
        </p:nvSpPr>
        <p:spPr bwMode="auto">
          <a:xfrm>
            <a:off x="3884842" y="0"/>
            <a:ext cx="2971592" cy="457358"/>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lvl1pPr algn="r" defTabSz="910467">
              <a:defRPr sz="1200" b="0"/>
            </a:lvl1pPr>
          </a:lstStyle>
          <a:p>
            <a:pPr>
              <a:defRPr/>
            </a:pPr>
            <a:endParaRPr lang="en-US"/>
          </a:p>
        </p:txBody>
      </p:sp>
      <p:sp>
        <p:nvSpPr>
          <p:cNvPr id="25604" name="Rectangle 4"/>
          <p:cNvSpPr>
            <a:spLocks noGrp="1" noRot="1" noChangeAspect="1" noChangeArrowheads="1" noTextEdit="1"/>
          </p:cNvSpPr>
          <p:nvPr>
            <p:ph type="sldImg" idx="2"/>
          </p:nvPr>
        </p:nvSpPr>
        <p:spPr bwMode="auto">
          <a:xfrm>
            <a:off x="382588" y="684213"/>
            <a:ext cx="6094412"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6114" y="4344109"/>
            <a:ext cx="5485774" cy="4114643"/>
          </a:xfrm>
          <a:prstGeom prst="rect">
            <a:avLst/>
          </a:prstGeom>
          <a:noFill/>
          <a:ln w="9525">
            <a:noFill/>
            <a:miter lim="800000"/>
            <a:headEnd/>
            <a:tailEnd/>
          </a:ln>
        </p:spPr>
        <p:txBody>
          <a:bodyPr vert="horz" wrap="square" lIns="90999" tIns="45498" rIns="90999" bIns="454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071"/>
            <a:ext cx="2971592" cy="457358"/>
          </a:xfrm>
          <a:prstGeom prst="rect">
            <a:avLst/>
          </a:prstGeom>
          <a:noFill/>
          <a:ln w="9525">
            <a:noFill/>
            <a:miter lim="800000"/>
            <a:headEnd/>
            <a:tailEnd/>
          </a:ln>
        </p:spPr>
        <p:txBody>
          <a:bodyPr vert="horz" wrap="square" lIns="90999" tIns="45498" rIns="90999" bIns="45498" numCol="1" anchor="b" anchorCtr="0" compatLnSpc="1">
            <a:prstTxWarp prst="textNoShape">
              <a:avLst/>
            </a:prstTxWarp>
          </a:bodyPr>
          <a:lstStyle>
            <a:lvl1pPr defTabSz="910467">
              <a:defRPr sz="1200" b="0"/>
            </a:lvl1pPr>
          </a:lstStyle>
          <a:p>
            <a:pPr>
              <a:defRPr/>
            </a:pPr>
            <a:endParaRPr lang="en-US"/>
          </a:p>
        </p:txBody>
      </p:sp>
      <p:sp>
        <p:nvSpPr>
          <p:cNvPr id="33799" name="Rectangle 7"/>
          <p:cNvSpPr>
            <a:spLocks noGrp="1" noChangeArrowheads="1"/>
          </p:cNvSpPr>
          <p:nvPr>
            <p:ph type="sldNum" sz="quarter" idx="5"/>
          </p:nvPr>
        </p:nvSpPr>
        <p:spPr bwMode="auto">
          <a:xfrm>
            <a:off x="3884842" y="8685071"/>
            <a:ext cx="2971592" cy="457358"/>
          </a:xfrm>
          <a:prstGeom prst="rect">
            <a:avLst/>
          </a:prstGeom>
          <a:noFill/>
          <a:ln w="9525">
            <a:noFill/>
            <a:miter lim="800000"/>
            <a:headEnd/>
            <a:tailEnd/>
          </a:ln>
        </p:spPr>
        <p:txBody>
          <a:bodyPr vert="horz" wrap="square" lIns="90999" tIns="45498" rIns="90999" bIns="45498" numCol="1" anchor="b" anchorCtr="0" compatLnSpc="1">
            <a:prstTxWarp prst="textNoShape">
              <a:avLst/>
            </a:prstTxWarp>
          </a:bodyPr>
          <a:lstStyle>
            <a:lvl1pPr algn="r" defTabSz="910467">
              <a:defRPr sz="1200" b="0"/>
            </a:lvl1pPr>
          </a:lstStyle>
          <a:p>
            <a:pPr>
              <a:defRPr/>
            </a:pPr>
            <a:fld id="{2F334CA9-AB3D-44D8-872A-5FB05686A8F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F334CA9-AB3D-44D8-872A-5FB05686A8FB}" type="slidenum">
              <a:rPr lang="en-US" smtClean="0"/>
              <a:pPr>
                <a:defRPr/>
              </a:pPr>
              <a:t>1</a:t>
            </a:fld>
            <a:endParaRPr lang="en-US" dirty="0"/>
          </a:p>
        </p:txBody>
      </p:sp>
    </p:spTree>
    <p:extLst>
      <p:ext uri="{BB962C8B-B14F-4D97-AF65-F5344CB8AC3E}">
        <p14:creationId xmlns:p14="http://schemas.microsoft.com/office/powerpoint/2010/main" val="805644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779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DB879468-A028-413F-B0B4-0F9B66E01CE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7698" name="Rectangle 2"/>
          <p:cNvSpPr>
            <a:spLocks noGrp="1" noRot="1" noChangeAspect="1" noChangeArrowheads="1" noTextEdit="1"/>
          </p:cNvSpPr>
          <p:nvPr>
            <p:ph type="sldImg"/>
          </p:nvPr>
        </p:nvSpPr>
        <p:spPr>
          <a:xfrm>
            <a:off x="382588" y="684213"/>
            <a:ext cx="6094412" cy="3429000"/>
          </a:xfrm>
          <a:ln/>
        </p:spPr>
      </p:sp>
      <p:sp>
        <p:nvSpPr>
          <p:cNvPr id="157699" name="Rectangle 3"/>
          <p:cNvSpPr>
            <a:spLocks noGrp="1" noChangeArrowheads="1"/>
          </p:cNvSpPr>
          <p:nvPr>
            <p:ph type="body" idx="1"/>
          </p:nvPr>
        </p:nvSpPr>
        <p:spPr>
          <a:noFill/>
          <a:ln/>
        </p:spPr>
        <p:txBody>
          <a:bodyPr/>
          <a:lstStyle/>
          <a:p>
            <a:pPr marL="105943" indent="-105943">
              <a:buFontTx/>
              <a:buChar char="•"/>
            </a:pPr>
            <a:endParaRPr lang="en-US" dirty="0" smtClean="0"/>
          </a:p>
          <a:p>
            <a:pPr marL="105943" indent="-105943">
              <a:buFontTx/>
              <a:buChar char="•"/>
            </a:pPr>
            <a:endParaRPr lang="en-US" dirty="0" smtClean="0"/>
          </a:p>
        </p:txBody>
      </p:sp>
    </p:spTree>
    <p:extLst>
      <p:ext uri="{BB962C8B-B14F-4D97-AF65-F5344CB8AC3E}">
        <p14:creationId xmlns:p14="http://schemas.microsoft.com/office/powerpoint/2010/main" val="316338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9651A9D9-888A-4B3E-A459-41335905F28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9746" name="Rectangle 2"/>
          <p:cNvSpPr>
            <a:spLocks noGrp="1" noRot="1" noChangeAspect="1" noChangeArrowheads="1" noTextEdit="1"/>
          </p:cNvSpPr>
          <p:nvPr>
            <p:ph type="sldImg"/>
          </p:nvPr>
        </p:nvSpPr>
        <p:spPr>
          <a:xfrm>
            <a:off x="382588" y="684213"/>
            <a:ext cx="6094412" cy="3429000"/>
          </a:xfrm>
          <a:ln/>
        </p:spPr>
      </p:sp>
      <p:sp>
        <p:nvSpPr>
          <p:cNvPr id="159747" name="Rectangle 3"/>
          <p:cNvSpPr>
            <a:spLocks noGrp="1" noChangeArrowheads="1"/>
          </p:cNvSpPr>
          <p:nvPr>
            <p:ph type="body" idx="1"/>
          </p:nvPr>
        </p:nvSpPr>
        <p:spPr>
          <a:noFill/>
          <a:ln/>
        </p:spPr>
        <p:txBody>
          <a:bodyPr/>
          <a:lstStyle/>
          <a:p>
            <a:pPr marL="161286" indent="-161286">
              <a:buFontTx/>
              <a:buChar char="•"/>
            </a:pPr>
            <a:endParaRPr lang="en-US" dirty="0" smtClean="0"/>
          </a:p>
        </p:txBody>
      </p:sp>
    </p:spTree>
    <p:extLst>
      <p:ext uri="{BB962C8B-B14F-4D97-AF65-F5344CB8AC3E}">
        <p14:creationId xmlns:p14="http://schemas.microsoft.com/office/powerpoint/2010/main" val="246214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xfrm>
            <a:off x="382588" y="684213"/>
            <a:ext cx="6094412" cy="3429000"/>
          </a:xfrm>
          <a:ln/>
        </p:spPr>
      </p:sp>
      <p:sp>
        <p:nvSpPr>
          <p:cNvPr id="87042" name="Rectangle 3"/>
          <p:cNvSpPr>
            <a:spLocks noGrp="1" noChangeArrowheads="1"/>
          </p:cNvSpPr>
          <p:nvPr>
            <p:ph type="body" idx="1"/>
          </p:nvPr>
        </p:nvSpPr>
        <p:spPr>
          <a:noFill/>
          <a:ln/>
        </p:spPr>
        <p:txBody>
          <a:bodyPr/>
          <a:lstStyle/>
          <a:p>
            <a:pPr marL="162865" indent="-162865"/>
            <a:endParaRPr lang="en-US" dirty="0" smtClean="0"/>
          </a:p>
        </p:txBody>
      </p:sp>
    </p:spTree>
    <p:extLst>
      <p:ext uri="{BB962C8B-B14F-4D97-AF65-F5344CB8AC3E}">
        <p14:creationId xmlns:p14="http://schemas.microsoft.com/office/powerpoint/2010/main" val="184597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2754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DB879468-A028-413F-B0B4-0F9B66E01CE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7698" name="Rectangle 2"/>
          <p:cNvSpPr>
            <a:spLocks noGrp="1" noRot="1" noChangeAspect="1" noChangeArrowheads="1" noTextEdit="1"/>
          </p:cNvSpPr>
          <p:nvPr>
            <p:ph type="sldImg"/>
          </p:nvPr>
        </p:nvSpPr>
        <p:spPr>
          <a:xfrm>
            <a:off x="382588" y="684213"/>
            <a:ext cx="6094412" cy="3429000"/>
          </a:xfrm>
          <a:ln/>
        </p:spPr>
      </p:sp>
      <p:sp>
        <p:nvSpPr>
          <p:cNvPr id="157699" name="Rectangle 3"/>
          <p:cNvSpPr>
            <a:spLocks noGrp="1" noChangeArrowheads="1"/>
          </p:cNvSpPr>
          <p:nvPr>
            <p:ph type="body" idx="1"/>
          </p:nvPr>
        </p:nvSpPr>
        <p:spPr>
          <a:noFill/>
          <a:ln/>
        </p:spPr>
        <p:txBody>
          <a:bodyPr/>
          <a:lstStyle/>
          <a:p>
            <a:pPr marL="105943" indent="-105943">
              <a:buFontTx/>
              <a:buChar char="•"/>
            </a:pPr>
            <a:endParaRPr lang="en-US" dirty="0" smtClean="0"/>
          </a:p>
          <a:p>
            <a:pPr marL="105943" indent="-105943">
              <a:buFontTx/>
              <a:buChar char="•"/>
            </a:pPr>
            <a:endParaRPr lang="en-US" dirty="0" smtClean="0"/>
          </a:p>
        </p:txBody>
      </p:sp>
    </p:spTree>
    <p:extLst>
      <p:ext uri="{BB962C8B-B14F-4D97-AF65-F5344CB8AC3E}">
        <p14:creationId xmlns:p14="http://schemas.microsoft.com/office/powerpoint/2010/main" val="124816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pPr marL="0" marR="0" lvl="0" indent="0" algn="r" defTabSz="907630" rtl="0" eaLnBrk="1" fontAlgn="base" latinLnBrk="0" hangingPunct="1">
              <a:lnSpc>
                <a:spcPct val="100000"/>
              </a:lnSpc>
              <a:spcBef>
                <a:spcPct val="0"/>
              </a:spcBef>
              <a:spcAft>
                <a:spcPct val="0"/>
              </a:spcAft>
              <a:buClrTx/>
              <a:buSzTx/>
              <a:buFontTx/>
              <a:buNone/>
              <a:tabLst/>
              <a:defRPr/>
            </a:pPr>
            <a:fld id="{9651A9D9-888A-4B3E-A459-41335905F28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0763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smtClean="0">
              <a:ln>
                <a:noFill/>
              </a:ln>
              <a:solidFill>
                <a:prstClr val="black"/>
              </a:solidFill>
              <a:effectLst/>
              <a:uLnTx/>
              <a:uFillTx/>
              <a:latin typeface="Arial" charset="0"/>
              <a:ea typeface="+mn-ea"/>
              <a:cs typeface="+mn-cs"/>
            </a:endParaRPr>
          </a:p>
        </p:txBody>
      </p:sp>
      <p:sp>
        <p:nvSpPr>
          <p:cNvPr id="159746" name="Rectangle 2"/>
          <p:cNvSpPr>
            <a:spLocks noGrp="1" noRot="1" noChangeAspect="1" noChangeArrowheads="1" noTextEdit="1"/>
          </p:cNvSpPr>
          <p:nvPr>
            <p:ph type="sldImg"/>
          </p:nvPr>
        </p:nvSpPr>
        <p:spPr>
          <a:xfrm>
            <a:off x="382588" y="684213"/>
            <a:ext cx="6094412" cy="3429000"/>
          </a:xfrm>
          <a:ln/>
        </p:spPr>
      </p:sp>
      <p:sp>
        <p:nvSpPr>
          <p:cNvPr id="159747" name="Rectangle 3"/>
          <p:cNvSpPr>
            <a:spLocks noGrp="1" noChangeArrowheads="1"/>
          </p:cNvSpPr>
          <p:nvPr>
            <p:ph type="body" idx="1"/>
          </p:nvPr>
        </p:nvSpPr>
        <p:spPr>
          <a:noFill/>
          <a:ln/>
        </p:spPr>
        <p:txBody>
          <a:bodyPr/>
          <a:lstStyle/>
          <a:p>
            <a:pPr marL="161286" indent="-161286">
              <a:buFontTx/>
              <a:buChar char="•"/>
            </a:pPr>
            <a:endParaRPr lang="en-US" dirty="0" smtClean="0"/>
          </a:p>
        </p:txBody>
      </p:sp>
    </p:spTree>
    <p:extLst>
      <p:ext uri="{BB962C8B-B14F-4D97-AF65-F5344CB8AC3E}">
        <p14:creationId xmlns:p14="http://schemas.microsoft.com/office/powerpoint/2010/main" val="369241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pPr marL="0" marR="0" lvl="0" indent="0" algn="r" defTabSz="907657" rtl="0" eaLnBrk="1" fontAlgn="base" latinLnBrk="0" hangingPunct="1">
              <a:lnSpc>
                <a:spcPct val="100000"/>
              </a:lnSpc>
              <a:spcBef>
                <a:spcPct val="0"/>
              </a:spcBef>
              <a:spcAft>
                <a:spcPct val="0"/>
              </a:spcAft>
              <a:buClrTx/>
              <a:buSzTx/>
              <a:buFontTx/>
              <a:buNone/>
              <a:tabLst/>
              <a:defRPr/>
            </a:pPr>
            <a:fld id="{77DE3CE2-81EA-41AE-8225-9C7095BB159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657"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61794" name="Rectangle 2"/>
          <p:cNvSpPr>
            <a:spLocks noGrp="1" noRot="1" noChangeAspect="1" noChangeArrowheads="1" noTextEdit="1"/>
          </p:cNvSpPr>
          <p:nvPr>
            <p:ph type="sldImg"/>
          </p:nvPr>
        </p:nvSpPr>
        <p:spPr>
          <a:xfrm>
            <a:off x="382588" y="684213"/>
            <a:ext cx="6094412" cy="3429000"/>
          </a:xfrm>
          <a:ln/>
        </p:spPr>
      </p:sp>
      <p:sp>
        <p:nvSpPr>
          <p:cNvPr id="161795" name="Rectangle 3"/>
          <p:cNvSpPr>
            <a:spLocks noGrp="1" noChangeArrowheads="1"/>
          </p:cNvSpPr>
          <p:nvPr>
            <p:ph type="body" idx="1"/>
          </p:nvPr>
        </p:nvSpPr>
        <p:spPr>
          <a:noFill/>
          <a:ln/>
        </p:spPr>
        <p:txBody>
          <a:bodyPr/>
          <a:lstStyle/>
          <a:p>
            <a:pPr marL="105947" indent="-105947" eaLnBrk="1" hangingPunct="1">
              <a:buFontTx/>
              <a:buChar char="•"/>
            </a:pPr>
            <a:endParaRPr lang="en-US" smtClean="0"/>
          </a:p>
        </p:txBody>
      </p:sp>
    </p:spTree>
    <p:extLst>
      <p:ext uri="{BB962C8B-B14F-4D97-AF65-F5344CB8AC3E}">
        <p14:creationId xmlns:p14="http://schemas.microsoft.com/office/powerpoint/2010/main" val="199086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pPr marL="0" marR="0" lvl="0" indent="0" algn="r" defTabSz="907657" rtl="0" eaLnBrk="1" fontAlgn="base" latinLnBrk="0" hangingPunct="1">
              <a:lnSpc>
                <a:spcPct val="100000"/>
              </a:lnSpc>
              <a:spcBef>
                <a:spcPct val="0"/>
              </a:spcBef>
              <a:spcAft>
                <a:spcPct val="0"/>
              </a:spcAft>
              <a:buClrTx/>
              <a:buSzTx/>
              <a:buFontTx/>
              <a:buNone/>
              <a:tabLst/>
              <a:defRPr/>
            </a:pPr>
            <a:fld id="{77DE3CE2-81EA-41AE-8225-9C7095BB159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7657"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61794" name="Rectangle 2"/>
          <p:cNvSpPr>
            <a:spLocks noGrp="1" noRot="1" noChangeAspect="1" noChangeArrowheads="1" noTextEdit="1"/>
          </p:cNvSpPr>
          <p:nvPr>
            <p:ph type="sldImg"/>
          </p:nvPr>
        </p:nvSpPr>
        <p:spPr>
          <a:xfrm>
            <a:off x="382588" y="684213"/>
            <a:ext cx="6094412" cy="3429000"/>
          </a:xfrm>
          <a:ln/>
        </p:spPr>
      </p:sp>
      <p:sp>
        <p:nvSpPr>
          <p:cNvPr id="161795" name="Rectangle 3"/>
          <p:cNvSpPr>
            <a:spLocks noGrp="1" noChangeArrowheads="1"/>
          </p:cNvSpPr>
          <p:nvPr>
            <p:ph type="body" idx="1"/>
          </p:nvPr>
        </p:nvSpPr>
        <p:spPr>
          <a:noFill/>
          <a:ln/>
        </p:spPr>
        <p:txBody>
          <a:bodyPr/>
          <a:lstStyle/>
          <a:p>
            <a:pPr marL="105947" indent="-105947" eaLnBrk="1" hangingPunct="1">
              <a:buFontTx/>
              <a:buChar char="•"/>
            </a:pPr>
            <a:endParaRPr lang="en-US" smtClean="0"/>
          </a:p>
        </p:txBody>
      </p:sp>
    </p:spTree>
    <p:extLst>
      <p:ext uri="{BB962C8B-B14F-4D97-AF65-F5344CB8AC3E}">
        <p14:creationId xmlns:p14="http://schemas.microsoft.com/office/powerpoint/2010/main" val="401097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pPr defTabSz="907657"/>
            <a:fld id="{60BC1673-91EB-4FD7-ABA2-74CB3F909A98}" type="slidenum">
              <a:rPr lang="en-US" smtClean="0"/>
              <a:pPr defTabSz="907657"/>
              <a:t>11</a:t>
            </a:fld>
            <a:endParaRPr lang="en-US" smtClean="0"/>
          </a:p>
        </p:txBody>
      </p:sp>
      <p:sp>
        <p:nvSpPr>
          <p:cNvPr id="151554" name="Rectangle 2"/>
          <p:cNvSpPr>
            <a:spLocks noGrp="1" noRot="1" noChangeAspect="1" noChangeArrowheads="1" noTextEdit="1"/>
          </p:cNvSpPr>
          <p:nvPr>
            <p:ph type="sldImg"/>
          </p:nvPr>
        </p:nvSpPr>
        <p:spPr>
          <a:xfrm>
            <a:off x="382588" y="684213"/>
            <a:ext cx="6094412" cy="3429000"/>
          </a:xfrm>
          <a:ln/>
        </p:spPr>
      </p:sp>
      <p:sp>
        <p:nvSpPr>
          <p:cNvPr id="1515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842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008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6D839-6F8A-4E11-B259-FE13ADAEE6F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05678-4C90-468C-8976-FE80E79A565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F915F-346A-49A5-B179-3B4EB6378FD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6D839-6F8A-4E11-B259-FE13ADAEE6FB}" type="slidenum">
              <a:rPr lang="en-US"/>
              <a:pPr>
                <a:defRPr/>
              </a:pPr>
              <a:t>‹#›</a:t>
            </a:fld>
            <a:endParaRPr lang="en-US" dirty="0"/>
          </a:p>
        </p:txBody>
      </p:sp>
    </p:spTree>
    <p:extLst>
      <p:ext uri="{BB962C8B-B14F-4D97-AF65-F5344CB8AC3E}">
        <p14:creationId xmlns:p14="http://schemas.microsoft.com/office/powerpoint/2010/main" val="532336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D5FCD-9A8E-468C-9566-0768755F1806}" type="slidenum">
              <a:rPr lang="en-US"/>
              <a:pPr>
                <a:defRPr/>
              </a:pPr>
              <a:t>‹#›</a:t>
            </a:fld>
            <a:endParaRPr lang="en-US" dirty="0"/>
          </a:p>
        </p:txBody>
      </p:sp>
    </p:spTree>
    <p:extLst>
      <p:ext uri="{BB962C8B-B14F-4D97-AF65-F5344CB8AC3E}">
        <p14:creationId xmlns:p14="http://schemas.microsoft.com/office/powerpoint/2010/main" val="86118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01A2F-C5D4-4D87-A21C-6F2FFB224AD6}" type="slidenum">
              <a:rPr lang="en-US"/>
              <a:pPr>
                <a:defRPr/>
              </a:pPr>
              <a:t>‹#›</a:t>
            </a:fld>
            <a:endParaRPr lang="en-US" dirty="0"/>
          </a:p>
        </p:txBody>
      </p:sp>
    </p:spTree>
    <p:extLst>
      <p:ext uri="{BB962C8B-B14F-4D97-AF65-F5344CB8AC3E}">
        <p14:creationId xmlns:p14="http://schemas.microsoft.com/office/powerpoint/2010/main" val="354246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EAC25-B463-41EF-A7C4-15E4785DC0F6}" type="slidenum">
              <a:rPr lang="en-US"/>
              <a:pPr>
                <a:defRPr/>
              </a:pPr>
              <a:t>‹#›</a:t>
            </a:fld>
            <a:endParaRPr lang="en-US" dirty="0"/>
          </a:p>
        </p:txBody>
      </p:sp>
    </p:spTree>
    <p:extLst>
      <p:ext uri="{BB962C8B-B14F-4D97-AF65-F5344CB8AC3E}">
        <p14:creationId xmlns:p14="http://schemas.microsoft.com/office/powerpoint/2010/main" val="93359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80560-D3F0-45F3-AFF1-CF03726FCFDC}" type="slidenum">
              <a:rPr lang="en-US"/>
              <a:pPr>
                <a:defRPr/>
              </a:pPr>
              <a:t>‹#›</a:t>
            </a:fld>
            <a:endParaRPr lang="en-US" dirty="0"/>
          </a:p>
        </p:txBody>
      </p:sp>
    </p:spTree>
    <p:extLst>
      <p:ext uri="{BB962C8B-B14F-4D97-AF65-F5344CB8AC3E}">
        <p14:creationId xmlns:p14="http://schemas.microsoft.com/office/powerpoint/2010/main" val="2676573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ED6BF0-92C6-4A7F-9669-2F84536303BB}" type="slidenum">
              <a:rPr lang="en-US"/>
              <a:pPr>
                <a:defRPr/>
              </a:pPr>
              <a:t>‹#›</a:t>
            </a:fld>
            <a:endParaRPr lang="en-US" dirty="0"/>
          </a:p>
        </p:txBody>
      </p:sp>
    </p:spTree>
    <p:extLst>
      <p:ext uri="{BB962C8B-B14F-4D97-AF65-F5344CB8AC3E}">
        <p14:creationId xmlns:p14="http://schemas.microsoft.com/office/powerpoint/2010/main" val="264703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8A88C0-350B-4F19-948F-7C3C8603E4E9}" type="slidenum">
              <a:rPr lang="en-US"/>
              <a:pPr>
                <a:defRPr/>
              </a:pPr>
              <a:t>‹#›</a:t>
            </a:fld>
            <a:endParaRPr lang="en-US" dirty="0"/>
          </a:p>
        </p:txBody>
      </p:sp>
    </p:spTree>
    <p:extLst>
      <p:ext uri="{BB962C8B-B14F-4D97-AF65-F5344CB8AC3E}">
        <p14:creationId xmlns:p14="http://schemas.microsoft.com/office/powerpoint/2010/main" val="3896289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684FB-129E-46AB-B9A1-504387B5D33D}" type="slidenum">
              <a:rPr lang="en-US"/>
              <a:pPr>
                <a:defRPr/>
              </a:pPr>
              <a:t>‹#›</a:t>
            </a:fld>
            <a:endParaRPr lang="en-US" dirty="0"/>
          </a:p>
        </p:txBody>
      </p:sp>
    </p:spTree>
    <p:extLst>
      <p:ext uri="{BB962C8B-B14F-4D97-AF65-F5344CB8AC3E}">
        <p14:creationId xmlns:p14="http://schemas.microsoft.com/office/powerpoint/2010/main" val="208391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D5FCD-9A8E-468C-9566-0768755F18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4660C-DFBA-4FC8-92DD-4908E7301908}" type="slidenum">
              <a:rPr lang="en-US"/>
              <a:pPr>
                <a:defRPr/>
              </a:pPr>
              <a:t>‹#›</a:t>
            </a:fld>
            <a:endParaRPr lang="en-US" dirty="0"/>
          </a:p>
        </p:txBody>
      </p:sp>
    </p:spTree>
    <p:extLst>
      <p:ext uri="{BB962C8B-B14F-4D97-AF65-F5344CB8AC3E}">
        <p14:creationId xmlns:p14="http://schemas.microsoft.com/office/powerpoint/2010/main" val="3600113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05678-4C90-468C-8976-FE80E79A5656}" type="slidenum">
              <a:rPr lang="en-US"/>
              <a:pPr>
                <a:defRPr/>
              </a:pPr>
              <a:t>‹#›</a:t>
            </a:fld>
            <a:endParaRPr lang="en-US" dirty="0"/>
          </a:p>
        </p:txBody>
      </p:sp>
    </p:spTree>
    <p:extLst>
      <p:ext uri="{BB962C8B-B14F-4D97-AF65-F5344CB8AC3E}">
        <p14:creationId xmlns:p14="http://schemas.microsoft.com/office/powerpoint/2010/main" val="4000418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F915F-346A-49A5-B179-3B4EB6378FD0}" type="slidenum">
              <a:rPr lang="en-US"/>
              <a:pPr>
                <a:defRPr/>
              </a:pPr>
              <a:t>‹#›</a:t>
            </a:fld>
            <a:endParaRPr lang="en-US" dirty="0"/>
          </a:p>
        </p:txBody>
      </p:sp>
    </p:spTree>
    <p:extLst>
      <p:ext uri="{BB962C8B-B14F-4D97-AF65-F5344CB8AC3E}">
        <p14:creationId xmlns:p14="http://schemas.microsoft.com/office/powerpoint/2010/main" val="324660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01A2F-C5D4-4D87-A21C-6F2FFB224A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EAC25-B463-41EF-A7C4-15E4785DC0F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80560-D3F0-45F3-AFF1-CF03726FCFD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ED6BF0-92C6-4A7F-9669-2F84536303B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8A88C0-350B-4F19-948F-7C3C8603E4E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684FB-129E-46AB-B9A1-504387B5D33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4660C-DFBA-4FC8-92DD-4908E730190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E354260-6923-4B82-A139-FD12B8BDA9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E354260-6923-4B82-A139-FD12B8BDA959}" type="slidenum">
              <a:rPr lang="en-US"/>
              <a:pPr>
                <a:defRPr/>
              </a:pPr>
              <a:t>‹#›</a:t>
            </a:fld>
            <a:endParaRPr lang="en-US" dirty="0"/>
          </a:p>
        </p:txBody>
      </p:sp>
    </p:spTree>
    <p:extLst>
      <p:ext uri="{BB962C8B-B14F-4D97-AF65-F5344CB8AC3E}">
        <p14:creationId xmlns:p14="http://schemas.microsoft.com/office/powerpoint/2010/main" val="1937269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864" t="14266" r="2198" b="6853"/>
          <a:stretch/>
        </p:blipFill>
        <p:spPr>
          <a:xfrm>
            <a:off x="304799" y="0"/>
            <a:ext cx="11887201" cy="6874042"/>
          </a:xfrm>
          <a:prstGeom prst="rect">
            <a:avLst/>
          </a:prstGeom>
          <a:ln>
            <a:noFill/>
          </a:ln>
          <a:effectLst>
            <a:outerShdw blurRad="190500" algn="tl" rotWithShape="0">
              <a:srgbClr val="000000">
                <a:alpha val="70000"/>
              </a:srgbClr>
            </a:outerShdw>
          </a:effectLst>
        </p:spPr>
      </p:pic>
      <p:sp>
        <p:nvSpPr>
          <p:cNvPr id="26" name="Rectangle 20"/>
          <p:cNvSpPr>
            <a:spLocks noChangeArrowheads="1"/>
          </p:cNvSpPr>
          <p:nvPr/>
        </p:nvSpPr>
        <p:spPr bwMode="auto">
          <a:xfrm>
            <a:off x="0" y="457200"/>
            <a:ext cx="8991600" cy="1676400"/>
          </a:xfrm>
          <a:prstGeom prst="rect">
            <a:avLst/>
          </a:prstGeom>
          <a:solidFill>
            <a:srgbClr val="00B0F0"/>
          </a:solidFill>
          <a:ln w="9525">
            <a:noFill/>
            <a:miter lim="800000"/>
            <a:headEnd/>
            <a:tailEnd/>
          </a:ln>
        </p:spPr>
        <p:txBody>
          <a:bodyPr wrap="none" anchor="ctr"/>
          <a:lstStyle/>
          <a:p>
            <a:pPr>
              <a:defRPr/>
            </a:pPr>
            <a:endParaRPr lang="en-US" dirty="0">
              <a:solidFill>
                <a:schemeClr val="bg1"/>
              </a:solidFill>
              <a:latin typeface="+mj-lt"/>
            </a:endParaRPr>
          </a:p>
        </p:txBody>
      </p:sp>
      <p:sp>
        <p:nvSpPr>
          <p:cNvPr id="26631" name="Text Box 6"/>
          <p:cNvSpPr txBox="1">
            <a:spLocks noChangeArrowheads="1"/>
          </p:cNvSpPr>
          <p:nvPr/>
        </p:nvSpPr>
        <p:spPr bwMode="auto">
          <a:xfrm>
            <a:off x="533400" y="457200"/>
            <a:ext cx="8458200" cy="830997"/>
          </a:xfrm>
          <a:prstGeom prst="rect">
            <a:avLst/>
          </a:prstGeom>
          <a:noFill/>
          <a:ln w="9525">
            <a:noFill/>
            <a:miter lim="800000"/>
            <a:headEnd/>
            <a:tailEnd/>
          </a:ln>
        </p:spPr>
        <p:txBody>
          <a:bodyPr wrap="square">
            <a:spAutoFit/>
          </a:bodyPr>
          <a:lstStyle/>
          <a:p>
            <a:r>
              <a:rPr lang="en-US" sz="4800" b="0" dirty="0" smtClean="0">
                <a:solidFill>
                  <a:schemeClr val="bg1"/>
                </a:solidFill>
                <a:latin typeface="+mj-lt"/>
                <a:ea typeface="HGSSoeiKakugothicUB" pitchFamily="50" charset="-128"/>
              </a:rPr>
              <a:t>Sales and Production Update</a:t>
            </a:r>
            <a:endParaRPr lang="en-US" sz="4800" b="0" dirty="0">
              <a:solidFill>
                <a:schemeClr val="bg1"/>
              </a:solidFill>
              <a:latin typeface="+mj-lt"/>
              <a:ea typeface="HGSSoeiKakugothicUB" pitchFamily="50" charset="-128"/>
            </a:endParaRPr>
          </a:p>
        </p:txBody>
      </p:sp>
      <p:sp>
        <p:nvSpPr>
          <p:cNvPr id="26629" name="Text Box 20"/>
          <p:cNvSpPr txBox="1">
            <a:spLocks noChangeArrowheads="1"/>
          </p:cNvSpPr>
          <p:nvPr/>
        </p:nvSpPr>
        <p:spPr bwMode="auto">
          <a:xfrm>
            <a:off x="533405" y="1272471"/>
            <a:ext cx="8458195" cy="769441"/>
          </a:xfrm>
          <a:prstGeom prst="rect">
            <a:avLst/>
          </a:prstGeom>
          <a:noFill/>
          <a:ln w="9525">
            <a:noFill/>
            <a:miter lim="800000"/>
            <a:headEnd/>
            <a:tailEnd/>
          </a:ln>
        </p:spPr>
        <p:txBody>
          <a:bodyPr wrap="square">
            <a:spAutoFit/>
          </a:bodyPr>
          <a:lstStyle/>
          <a:p>
            <a:r>
              <a:rPr lang="en-US" sz="4400" b="0" dirty="0" smtClean="0">
                <a:solidFill>
                  <a:schemeClr val="bg1"/>
                </a:solidFill>
                <a:latin typeface="+mj-lt"/>
                <a:ea typeface="HGSSoeiKakugothicUB" pitchFamily="50" charset="-128"/>
              </a:rPr>
              <a:t>May 2020</a:t>
            </a:r>
            <a:endParaRPr lang="en-US" sz="4400" b="0" dirty="0">
              <a:solidFill>
                <a:schemeClr val="bg1"/>
              </a:solidFill>
              <a:latin typeface="+mj-lt"/>
              <a:ea typeface="HGSSoeiKakugothicUB" pitchFamily="50" charset="-128"/>
            </a:endParaRPr>
          </a:p>
        </p:txBody>
      </p:sp>
      <p:sp>
        <p:nvSpPr>
          <p:cNvPr id="9" name="Rectangle 24"/>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a:defRPr/>
            </a:pPr>
            <a:endParaRPr lang="en-US" b="0" dirty="0">
              <a:latin typeface="+mj-lt"/>
            </a:endParaRPr>
          </a:p>
        </p:txBody>
      </p:sp>
    </p:spTree>
    <p:extLst>
      <p:ext uri="{BB962C8B-B14F-4D97-AF65-F5344CB8AC3E}">
        <p14:creationId xmlns:p14="http://schemas.microsoft.com/office/powerpoint/2010/main" val="391712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36"/>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3CC33"/>
              </a:solidFill>
              <a:effectLst/>
              <a:uLnTx/>
              <a:uFillTx/>
              <a:latin typeface="Arial"/>
              <a:ea typeface="+mn-ea"/>
              <a:cs typeface="+mn-cs"/>
            </a:endParaRPr>
          </a:p>
        </p:txBody>
      </p:sp>
      <p:sp>
        <p:nvSpPr>
          <p:cNvPr id="91175" name="Rectangle 45"/>
          <p:cNvSpPr>
            <a:spLocks noChangeArrowheads="1"/>
          </p:cNvSpPr>
          <p:nvPr/>
        </p:nvSpPr>
        <p:spPr bwMode="auto">
          <a:xfrm>
            <a:off x="1813560" y="5943600"/>
            <a:ext cx="8930640" cy="612648"/>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91177" name="Text Box 40"/>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U.S. Inventory – Light Trucks</a:t>
            </a:r>
          </a:p>
        </p:txBody>
      </p:sp>
      <p:sp>
        <p:nvSpPr>
          <p:cNvPr id="6164" name="Rectangle 37"/>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31" name="Text Box 33"/>
          <p:cNvSpPr txBox="1">
            <a:spLocks noChangeArrowheads="1"/>
          </p:cNvSpPr>
          <p:nvPr/>
        </p:nvSpPr>
        <p:spPr bwMode="auto">
          <a:xfrm>
            <a:off x="2011680" y="5394960"/>
            <a:ext cx="5669280" cy="274320"/>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7680960" y="5394960"/>
            <a:ext cx="1920240" cy="274321"/>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21" name="Text Box 5"/>
          <p:cNvSpPr txBox="1">
            <a:spLocks noChangeArrowheads="1"/>
          </p:cNvSpPr>
          <p:nvPr/>
        </p:nvSpPr>
        <p:spPr bwMode="auto">
          <a:xfrm>
            <a:off x="2651760" y="5664267"/>
            <a:ext cx="59340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ts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This inventory level is determined by dividing dealer inventory at the end of the month by average daily sales.</a:t>
            </a:r>
          </a:p>
        </p:txBody>
      </p:sp>
      <p:sp>
        <p:nvSpPr>
          <p:cNvPr id="5" name="TextBox 4"/>
          <p:cNvSpPr txBox="1"/>
          <p:nvPr/>
        </p:nvSpPr>
        <p:spPr>
          <a:xfrm rot="16200000">
            <a:off x="372185" y="3211558"/>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813560" y="5989320"/>
            <a:ext cx="8930640" cy="535531"/>
          </a:xfrm>
          <a:prstGeom prst="rect">
            <a:avLst/>
          </a:prstGeom>
          <a:noFill/>
          <a:ln w="28575">
            <a:noFill/>
            <a:miter lim="800000"/>
            <a:headEnd/>
            <a:tailEnd/>
          </a:ln>
        </p:spPr>
        <p:txBody>
          <a:bodyPr wrap="square">
            <a:spAutoFit/>
          </a:bodyPr>
          <a:lstStyle/>
          <a:p>
            <a:pPr marL="1371600" marR="0" lvl="0" indent="-1260475"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Overall light-truck inventory fell more than 100 days from April to May</a:t>
            </a:r>
            <a:r>
              <a:rPr lang="en-US" sz="1600" b="0" dirty="0">
                <a:solidFill>
                  <a:srgbClr val="FFFF00"/>
                </a:solidFill>
                <a:ea typeface="HGPSoeiKakugothicUB" pitchFamily="50" charset="-128"/>
              </a:rPr>
              <a:t> </a:t>
            </a:r>
            <a:r>
              <a:rPr lang="en-US" sz="1600" b="0" dirty="0" smtClean="0">
                <a:solidFill>
                  <a:srgbClr val="FFFF00"/>
                </a:solidFill>
                <a:ea typeface="HGPSoeiKakugothicUB" pitchFamily="50" charset="-128"/>
              </a:rPr>
              <a:t>and is now just above the ideal level ahead of the traditionally strong summer buying season.</a:t>
            </a:r>
            <a:endPar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endParaRPr>
          </a:p>
        </p:txBody>
      </p:sp>
      <p:sp>
        <p:nvSpPr>
          <p:cNvPr id="17"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18" name="Rectangle 38"/>
          <p:cNvSpPr>
            <a:spLocks noChangeArrowheads="1"/>
          </p:cNvSpPr>
          <p:nvPr/>
        </p:nvSpPr>
        <p:spPr bwMode="auto">
          <a:xfrm>
            <a:off x="2011680" y="4268241"/>
            <a:ext cx="8491360" cy="132575"/>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graphicFrame>
        <p:nvGraphicFramePr>
          <p:cNvPr id="16" name="Chart 15"/>
          <p:cNvGraphicFramePr/>
          <p:nvPr>
            <p:extLst>
              <p:ext uri="{D42A27DB-BD31-4B8C-83A1-F6EECF244321}">
                <p14:modId xmlns:p14="http://schemas.microsoft.com/office/powerpoint/2010/main" val="106298639"/>
              </p:ext>
            </p:extLst>
          </p:nvPr>
        </p:nvGraphicFramePr>
        <p:xfrm>
          <a:off x="1588757" y="1490610"/>
          <a:ext cx="8105001" cy="384339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10132427" y="4151648"/>
            <a:ext cx="845288" cy="365760"/>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45-55 Days</a:t>
            </a:r>
          </a:p>
        </p:txBody>
      </p:sp>
      <p:graphicFrame>
        <p:nvGraphicFramePr>
          <p:cNvPr id="20" name="Group 54"/>
          <p:cNvGraphicFramePr>
            <a:graphicFrameLocks noGrp="1"/>
          </p:cNvGraphicFramePr>
          <p:nvPr>
            <p:extLst>
              <p:ext uri="{D42A27DB-BD31-4B8C-83A1-F6EECF244321}">
                <p14:modId xmlns:p14="http://schemas.microsoft.com/office/powerpoint/2010/main" val="1643028145"/>
              </p:ext>
            </p:extLst>
          </p:nvPr>
        </p:nvGraphicFramePr>
        <p:xfrm>
          <a:off x="10149840" y="1645920"/>
          <a:ext cx="1676400" cy="1097280"/>
        </p:xfrm>
        <a:graphic>
          <a:graphicData uri="http://schemas.openxmlformats.org/drawingml/2006/table">
            <a:tbl>
              <a:tblPr/>
              <a:tblGrid>
                <a:gridCol w="6286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27432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March</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144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1"/>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April</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165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May</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58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95968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834" t="27694" r="18333" b="26299"/>
          <a:stretch/>
        </p:blipFill>
        <p:spPr>
          <a:xfrm>
            <a:off x="4477242" y="3014916"/>
            <a:ext cx="3362727" cy="1404684"/>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5834" t="35423" r="18853" b="51021"/>
          <a:stretch/>
        </p:blipFill>
        <p:spPr>
          <a:xfrm>
            <a:off x="3639043" y="1905000"/>
            <a:ext cx="4913914" cy="609600"/>
          </a:xfrm>
          <a:prstGeom prst="rect">
            <a:avLst/>
          </a:prstGeom>
        </p:spPr>
      </p:pic>
    </p:spTree>
    <p:extLst>
      <p:ext uri="{BB962C8B-B14F-4D97-AF65-F5344CB8AC3E}">
        <p14:creationId xmlns:p14="http://schemas.microsoft.com/office/powerpoint/2010/main" val="1055359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838200" y="1757465"/>
            <a:ext cx="10782220" cy="4643335"/>
          </a:xfrm>
          <a:prstGeom prst="rect">
            <a:avLst/>
          </a:prstGeom>
          <a:solidFill>
            <a:schemeClr val="accent1">
              <a:lumMod val="20000"/>
              <a:lumOff val="80000"/>
            </a:schemeClr>
          </a:solidFill>
          <a:ln w="9525">
            <a:noFill/>
            <a:miter lim="800000"/>
            <a:headEnd/>
            <a:tailEnd/>
          </a:ln>
        </p:spPr>
        <p:txBody>
          <a:bodyPr wrap="none" anchor="ctr"/>
          <a:lstStyle/>
          <a:p>
            <a:pPr algn="ctr" fontAlgn="base">
              <a:spcBef>
                <a:spcPct val="0"/>
              </a:spcBef>
              <a:spcAft>
                <a:spcPct val="0"/>
              </a:spcAft>
              <a:defRPr/>
            </a:pPr>
            <a:endParaRPr lang="en-US" b="0" dirty="0">
              <a:solidFill>
                <a:schemeClr val="bg1"/>
              </a:solidFill>
              <a:latin typeface="Arial"/>
            </a:endParaRPr>
          </a:p>
        </p:txBody>
      </p:sp>
      <p:sp>
        <p:nvSpPr>
          <p:cNvPr id="27649" name="Rectangle 14"/>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endParaRPr lang="en-US">
              <a:solidFill>
                <a:srgbClr val="FF0000"/>
              </a:solidFill>
              <a:latin typeface="+mj-lt"/>
            </a:endParaRPr>
          </a:p>
        </p:txBody>
      </p:sp>
      <p:sp>
        <p:nvSpPr>
          <p:cNvPr id="13315" name="Rectangle 15"/>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 Equipment Sales</a:t>
            </a:r>
          </a:p>
        </p:txBody>
      </p:sp>
      <p:sp>
        <p:nvSpPr>
          <p:cNvPr id="9" name="Text Box 14"/>
          <p:cNvSpPr txBox="1">
            <a:spLocks noChangeArrowheads="1"/>
          </p:cNvSpPr>
          <p:nvPr/>
        </p:nvSpPr>
        <p:spPr bwMode="auto">
          <a:xfrm>
            <a:off x="1037577" y="2329088"/>
            <a:ext cx="6125223" cy="3108543"/>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200" b="0" dirty="0" smtClean="0">
                <a:latin typeface="+mn-lt"/>
              </a:rPr>
              <a:t>Power Equipment sales decreased </a:t>
            </a:r>
            <a:r>
              <a:rPr lang="en-US" sz="2200" dirty="0" smtClean="0">
                <a:solidFill>
                  <a:srgbClr val="C00000"/>
                </a:solidFill>
                <a:latin typeface="+mn-lt"/>
              </a:rPr>
              <a:t>15%</a:t>
            </a:r>
            <a:r>
              <a:rPr lang="en-US" sz="2200" b="0" dirty="0" smtClean="0">
                <a:solidFill>
                  <a:srgbClr val="006600"/>
                </a:solidFill>
                <a:latin typeface="+mn-lt"/>
              </a:rPr>
              <a:t> </a:t>
            </a:r>
            <a:r>
              <a:rPr lang="en-US" sz="2200" b="0" dirty="0" smtClean="0">
                <a:latin typeface="+mn-lt"/>
              </a:rPr>
              <a:t>in May compared to 2019, with total unit sales of 152,284. </a:t>
            </a:r>
          </a:p>
          <a:p>
            <a:endParaRPr lang="en-US" sz="2000" b="0" dirty="0">
              <a:solidFill>
                <a:srgbClr val="FF0000"/>
              </a:solidFill>
              <a:latin typeface="+mn-lt"/>
              <a:ea typeface="MS Mincho" panose="02020609040205080304" pitchFamily="49" charset="-128"/>
              <a:cs typeface="Arial" panose="020B0604020202020204" pitchFamily="34" charset="0"/>
            </a:endParaRPr>
          </a:p>
          <a:p>
            <a:pPr marL="800100" lvl="1" indent="-342900">
              <a:buFont typeface="Arial" panose="020B0604020202020204" pitchFamily="34" charset="0"/>
              <a:buChar char="•"/>
            </a:pPr>
            <a:r>
              <a:rPr lang="en-US" sz="2200" b="0" dirty="0" smtClean="0">
                <a:latin typeface="+mn-lt"/>
              </a:rPr>
              <a:t>Honda Marine reported sales of 1,664 units for May, representing an increase of </a:t>
            </a:r>
            <a:r>
              <a:rPr lang="en-US" sz="2200" dirty="0" smtClean="0">
                <a:solidFill>
                  <a:srgbClr val="006600"/>
                </a:solidFill>
                <a:latin typeface="+mn-lt"/>
              </a:rPr>
              <a:t>38%</a:t>
            </a:r>
            <a:r>
              <a:rPr lang="en-US" sz="2200" b="0" dirty="0" smtClean="0">
                <a:solidFill>
                  <a:srgbClr val="006600"/>
                </a:solidFill>
                <a:latin typeface="+mn-lt"/>
              </a:rPr>
              <a:t>; </a:t>
            </a:r>
            <a:r>
              <a:rPr lang="en-US" sz="2200" b="0" dirty="0" smtClean="0">
                <a:latin typeface="+mn-lt"/>
              </a:rPr>
              <a:t>portable outboards were up </a:t>
            </a:r>
            <a:r>
              <a:rPr lang="en-US" sz="2200" dirty="0" smtClean="0">
                <a:solidFill>
                  <a:srgbClr val="006600"/>
                </a:solidFill>
                <a:latin typeface="+mn-lt"/>
              </a:rPr>
              <a:t>75%</a:t>
            </a:r>
            <a:r>
              <a:rPr lang="en-US" sz="2200" b="0" dirty="0" smtClean="0">
                <a:solidFill>
                  <a:srgbClr val="006600"/>
                </a:solidFill>
                <a:latin typeface="+mn-lt"/>
              </a:rPr>
              <a:t> </a:t>
            </a:r>
            <a:r>
              <a:rPr lang="en-US" sz="2200" b="0" dirty="0" smtClean="0">
                <a:latin typeface="+mn-lt"/>
              </a:rPr>
              <a:t>and large outboards were up </a:t>
            </a:r>
            <a:r>
              <a:rPr lang="en-US" sz="2200" dirty="0" smtClean="0">
                <a:solidFill>
                  <a:srgbClr val="006600"/>
                </a:solidFill>
                <a:latin typeface="+mn-lt"/>
              </a:rPr>
              <a:t>6% </a:t>
            </a:r>
            <a:r>
              <a:rPr lang="en-US" sz="2200" b="0" dirty="0" smtClean="0">
                <a:latin typeface="+mn-lt"/>
              </a:rPr>
              <a:t>compared to last year.</a:t>
            </a:r>
            <a:endParaRPr lang="en-US" sz="2000" b="0" dirty="0">
              <a:solidFill>
                <a:srgbClr val="FF0000"/>
              </a:solidFill>
              <a:latin typeface="+mn-lt"/>
            </a:endParaRPr>
          </a:p>
        </p:txBody>
      </p:sp>
    </p:spTree>
    <p:extLst>
      <p:ext uri="{BB962C8B-B14F-4D97-AF65-F5344CB8AC3E}">
        <p14:creationId xmlns:p14="http://schemas.microsoft.com/office/powerpoint/2010/main" val="2215024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3315" name="Rectangle 15"/>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U.S</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 </a:t>
            </a: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Power Equipment </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Sales</a:t>
            </a:r>
          </a:p>
        </p:txBody>
      </p:sp>
      <p:sp>
        <p:nvSpPr>
          <p:cNvPr id="7" name="Rectangle 13"/>
          <p:cNvSpPr>
            <a:spLocks noChangeArrowheads="1"/>
          </p:cNvSpPr>
          <p:nvPr/>
        </p:nvSpPr>
        <p:spPr bwMode="auto">
          <a:xfrm>
            <a:off x="552450" y="1559860"/>
            <a:ext cx="11087100" cy="4993340"/>
          </a:xfrm>
          <a:prstGeom prst="rect">
            <a:avLst/>
          </a:prstGeom>
          <a:solidFill>
            <a:schemeClr val="accent1">
              <a:lumMod val="20000"/>
              <a:lumOff val="80000"/>
            </a:scheme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 Box 14"/>
          <p:cNvSpPr txBox="1">
            <a:spLocks noChangeArrowheads="1"/>
          </p:cNvSpPr>
          <p:nvPr/>
        </p:nvSpPr>
        <p:spPr bwMode="auto">
          <a:xfrm>
            <a:off x="685800" y="1662237"/>
            <a:ext cx="10953750" cy="4585871"/>
          </a:xfrm>
          <a:prstGeom prst="rect">
            <a:avLst/>
          </a:prstGeom>
          <a:noFill/>
          <a:ln w="9525">
            <a:noFill/>
            <a:miter lim="800000"/>
            <a:headEnd/>
            <a:tailEnd/>
          </a:ln>
        </p:spPr>
        <p:txBody>
          <a:bodyPr wrap="square">
            <a:spAutoFit/>
          </a:bodyPr>
          <a:lstStyle/>
          <a:p>
            <a:pPr lvl="0"/>
            <a:r>
              <a:rPr lang="en-US" sz="2800" b="0" dirty="0" smtClean="0">
                <a:solidFill>
                  <a:srgbClr val="000000"/>
                </a:solidFill>
              </a:rPr>
              <a:t>“The </a:t>
            </a:r>
            <a:r>
              <a:rPr lang="en-US" sz="2800" b="0" dirty="0">
                <a:solidFill>
                  <a:srgbClr val="000000"/>
                </a:solidFill>
              </a:rPr>
              <a:t>summer season is upon us in the U.S., but the world we share is much different than this time last year. With COVID-19 still impacting our everyday lives and continued demands for racial equality and justice in our country, market uncertainty still exists. As some sought refuge with outdoor recreation and work activities, we saw sales gains for different product lines in May, notably for Honda Marine, which reported surges for both of its outboard </a:t>
            </a:r>
            <a:r>
              <a:rPr lang="en-US" sz="2800" b="0" dirty="0" smtClean="0">
                <a:solidFill>
                  <a:srgbClr val="000000"/>
                </a:solidFill>
              </a:rPr>
              <a:t>segments.”</a:t>
            </a:r>
            <a:endParaRPr kumimoji="0" lang="en-US" sz="2400" b="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charset="0"/>
                <a:ea typeface="+mn-ea"/>
                <a:cs typeface="+mn-cs"/>
              </a:rPr>
              <a:t>Will Walton</a:t>
            </a: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charset="0"/>
                <a:ea typeface="+mn-ea"/>
                <a:cs typeface="+mn-cs"/>
              </a:rPr>
              <a:t>Vice President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charset="0"/>
                <a:ea typeface="+mn-ea"/>
                <a:cs typeface="+mn-cs"/>
              </a:rPr>
              <a:t>Honda Power Equipment Division</a:t>
            </a:r>
          </a:p>
        </p:txBody>
      </p:sp>
    </p:spTree>
    <p:extLst>
      <p:ext uri="{BB962C8B-B14F-4D97-AF65-F5344CB8AC3E}">
        <p14:creationId xmlns:p14="http://schemas.microsoft.com/office/powerpoint/2010/main" val="3192057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9"/>
          <p:cNvSpPr txBox="1">
            <a:spLocks noChangeArrowheads="1"/>
          </p:cNvSpPr>
          <p:nvPr/>
        </p:nvSpPr>
        <p:spPr bwMode="auto">
          <a:xfrm>
            <a:off x="2362200" y="4721229"/>
            <a:ext cx="7696200" cy="461665"/>
          </a:xfrm>
          <a:prstGeom prst="rect">
            <a:avLst/>
          </a:prstGeom>
          <a:noFill/>
          <a:ln w="9525">
            <a:noFill/>
            <a:miter lim="800000"/>
            <a:headEnd/>
            <a:tailEnd/>
          </a:ln>
        </p:spPr>
        <p:txBody>
          <a:bodyPr>
            <a:spAutoFit/>
          </a:bodyPr>
          <a:lstStyle/>
          <a:p>
            <a:pPr marL="177800" indent="-177800">
              <a:spcBef>
                <a:spcPct val="50000"/>
              </a:spcBef>
              <a:buFontTx/>
              <a:buChar char="•"/>
            </a:pPr>
            <a:endParaRPr lang="en-US" b="0">
              <a:solidFill>
                <a:schemeClr val="bg1"/>
              </a:solidFill>
              <a:latin typeface="+mj-lt"/>
              <a:ea typeface="HGP創英角ｺﾞｼｯｸUB" pitchFamily="50" charset="-128"/>
            </a:endParaRPr>
          </a:p>
          <a:p>
            <a:pPr marL="177800" indent="-177800">
              <a:spcBef>
                <a:spcPct val="50000"/>
              </a:spcBef>
            </a:pPr>
            <a:endParaRPr lang="en-US" sz="400" b="0">
              <a:solidFill>
                <a:schemeClr val="bg1"/>
              </a:solidFill>
              <a:latin typeface="+mj-lt"/>
              <a:ea typeface="HGP創英角ｺﾞｼｯｸUB" pitchFamily="50" charset="-128"/>
            </a:endParaRPr>
          </a:p>
        </p:txBody>
      </p:sp>
      <p:sp>
        <p:nvSpPr>
          <p:cNvPr id="16" name="TextBox 15"/>
          <p:cNvSpPr txBox="1"/>
          <p:nvPr/>
        </p:nvSpPr>
        <p:spPr>
          <a:xfrm>
            <a:off x="4842008" y="3465493"/>
            <a:ext cx="2507984" cy="954107"/>
          </a:xfrm>
          <a:prstGeom prst="rect">
            <a:avLst/>
          </a:prstGeom>
          <a:noFill/>
        </p:spPr>
        <p:txBody>
          <a:bodyPr wrap="square" rtlCol="0">
            <a:spAutoFit/>
          </a:bodyPr>
          <a:lstStyle/>
          <a:p>
            <a:pPr algn="ctr"/>
            <a:r>
              <a:rPr lang="en-US" sz="2800" dirty="0"/>
              <a:t>Powersports Sales Results</a:t>
            </a:r>
          </a:p>
        </p:txBody>
      </p:sp>
      <p:pic>
        <p:nvPicPr>
          <p:cNvPr id="17" name="Picture 1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2513" y="1160182"/>
            <a:ext cx="2446974" cy="1964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25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endParaRPr lang="en-US">
              <a:solidFill>
                <a:srgbClr val="452D01"/>
              </a:solidFill>
              <a:latin typeface="+mj-lt"/>
            </a:endParaRPr>
          </a:p>
        </p:txBody>
      </p:sp>
      <p:sp>
        <p:nvSpPr>
          <p:cNvPr id="13315" name="Rectangle 15"/>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Powersports Sales</a:t>
            </a:r>
          </a:p>
        </p:txBody>
      </p:sp>
      <p:sp>
        <p:nvSpPr>
          <p:cNvPr id="27653" name="Text Box 9"/>
          <p:cNvSpPr txBox="1">
            <a:spLocks noChangeArrowheads="1"/>
          </p:cNvSpPr>
          <p:nvPr/>
        </p:nvSpPr>
        <p:spPr bwMode="auto">
          <a:xfrm>
            <a:off x="2362200" y="4721229"/>
            <a:ext cx="7696200" cy="461665"/>
          </a:xfrm>
          <a:prstGeom prst="rect">
            <a:avLst/>
          </a:prstGeom>
          <a:noFill/>
          <a:ln w="9525">
            <a:noFill/>
            <a:miter lim="800000"/>
            <a:headEnd/>
            <a:tailEnd/>
          </a:ln>
        </p:spPr>
        <p:txBody>
          <a:bodyPr>
            <a:spAutoFit/>
          </a:bodyPr>
          <a:lstStyle/>
          <a:p>
            <a:pPr marL="177800" indent="-177800">
              <a:spcBef>
                <a:spcPct val="50000"/>
              </a:spcBef>
              <a:buFontTx/>
              <a:buChar char="•"/>
            </a:pPr>
            <a:endParaRPr lang="en-US" b="0">
              <a:solidFill>
                <a:schemeClr val="bg1"/>
              </a:solidFill>
              <a:latin typeface="+mj-lt"/>
              <a:ea typeface="HGP創英角ｺﾞｼｯｸUB" pitchFamily="50" charset="-128"/>
            </a:endParaRPr>
          </a:p>
          <a:p>
            <a:pPr marL="177800" indent="-177800">
              <a:spcBef>
                <a:spcPct val="50000"/>
              </a:spcBef>
            </a:pPr>
            <a:endParaRPr lang="en-US" sz="400" b="0">
              <a:solidFill>
                <a:schemeClr val="bg1"/>
              </a:solidFill>
              <a:latin typeface="+mj-lt"/>
              <a:ea typeface="HGP創英角ｺﾞｼｯｸUB" pitchFamily="50" charset="-128"/>
            </a:endParaRPr>
          </a:p>
        </p:txBody>
      </p:sp>
      <p:sp>
        <p:nvSpPr>
          <p:cNvPr id="7" name="Rectangle 13"/>
          <p:cNvSpPr>
            <a:spLocks noChangeArrowheads="1"/>
          </p:cNvSpPr>
          <p:nvPr/>
        </p:nvSpPr>
        <p:spPr bwMode="auto">
          <a:xfrm>
            <a:off x="762000" y="1524000"/>
            <a:ext cx="10896600" cy="4904214"/>
          </a:xfrm>
          <a:prstGeom prst="rect">
            <a:avLst/>
          </a:prstGeom>
          <a:solidFill>
            <a:schemeClr val="bg1">
              <a:lumMod val="85000"/>
            </a:schemeClr>
          </a:solidFill>
          <a:ln w="9525">
            <a:noFill/>
            <a:miter lim="800000"/>
            <a:headEnd/>
            <a:tailEnd/>
          </a:ln>
        </p:spPr>
        <p:txBody>
          <a:bodyPr wrap="none" anchor="ctr"/>
          <a:lstStyle/>
          <a:p>
            <a:pPr algn="ctr" fontAlgn="base">
              <a:spcBef>
                <a:spcPct val="0"/>
              </a:spcBef>
              <a:spcAft>
                <a:spcPct val="0"/>
              </a:spcAft>
              <a:defRPr/>
            </a:pPr>
            <a:endParaRPr lang="en-US" b="0" dirty="0">
              <a:latin typeface="Arial"/>
            </a:endParaRPr>
          </a:p>
        </p:txBody>
      </p:sp>
      <p:sp>
        <p:nvSpPr>
          <p:cNvPr id="11" name="Text Box 14"/>
          <p:cNvSpPr txBox="1">
            <a:spLocks noChangeArrowheads="1"/>
          </p:cNvSpPr>
          <p:nvPr/>
        </p:nvSpPr>
        <p:spPr bwMode="auto">
          <a:xfrm>
            <a:off x="900123" y="2014527"/>
            <a:ext cx="8890000" cy="3046988"/>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800" b="0" dirty="0" smtClean="0"/>
              <a:t>Powersports </a:t>
            </a:r>
            <a:r>
              <a:rPr lang="en-US" sz="2800" b="0" dirty="0"/>
              <a:t>reported </a:t>
            </a:r>
            <a:r>
              <a:rPr lang="en-US" sz="2800" b="0" dirty="0" smtClean="0"/>
              <a:t>May </a:t>
            </a:r>
            <a:r>
              <a:rPr lang="en-US" sz="2800" b="0" dirty="0"/>
              <a:t>sales of </a:t>
            </a:r>
            <a:r>
              <a:rPr lang="en-US" sz="2800" b="0" dirty="0" smtClean="0"/>
              <a:t>36,583 </a:t>
            </a:r>
            <a:r>
              <a:rPr lang="en-US" sz="2800" b="0" dirty="0"/>
              <a:t>units, </a:t>
            </a:r>
            <a:r>
              <a:rPr lang="en-US" sz="2800" b="0" dirty="0" smtClean="0"/>
              <a:t>a </a:t>
            </a:r>
            <a:r>
              <a:rPr lang="en-US" sz="2800" dirty="0" smtClean="0">
                <a:solidFill>
                  <a:srgbClr val="006600"/>
                </a:solidFill>
              </a:rPr>
              <a:t>60% </a:t>
            </a:r>
            <a:r>
              <a:rPr lang="en-US" sz="2800" b="0" dirty="0" smtClean="0"/>
              <a:t>increase vs. 2019.  </a:t>
            </a:r>
          </a:p>
          <a:p>
            <a:pPr marL="342900" indent="-342900">
              <a:buFont typeface="Arial" panose="020B0604020202020204" pitchFamily="34" charset="0"/>
              <a:buChar char="•"/>
            </a:pPr>
            <a:endParaRPr lang="en-US" sz="2400" b="0" dirty="0"/>
          </a:p>
          <a:p>
            <a:pPr marL="800100" lvl="1" indent="-342900">
              <a:buFont typeface="Arial" panose="020B0604020202020204" pitchFamily="34" charset="0"/>
              <a:buChar char="•"/>
            </a:pPr>
            <a:r>
              <a:rPr lang="en-US" sz="2800" b="0" dirty="0" smtClean="0"/>
              <a:t>On-road motorcycle </a:t>
            </a:r>
            <a:r>
              <a:rPr lang="en-US" sz="2800" b="0" dirty="0"/>
              <a:t>sales </a:t>
            </a:r>
            <a:r>
              <a:rPr lang="en-US" sz="2800" b="0" dirty="0" smtClean="0"/>
              <a:t>increased </a:t>
            </a:r>
            <a:r>
              <a:rPr lang="en-US" sz="2800" dirty="0" smtClean="0">
                <a:solidFill>
                  <a:srgbClr val="006600"/>
                </a:solidFill>
              </a:rPr>
              <a:t>3%</a:t>
            </a:r>
            <a:endParaRPr lang="en-US" sz="2800" b="0" dirty="0" smtClean="0">
              <a:solidFill>
                <a:srgbClr val="006600"/>
              </a:solidFill>
            </a:endParaRPr>
          </a:p>
          <a:p>
            <a:pPr marL="800100" lvl="1" indent="-342900">
              <a:buFont typeface="Arial" panose="020B0604020202020204" pitchFamily="34" charset="0"/>
              <a:buChar char="•"/>
            </a:pPr>
            <a:r>
              <a:rPr lang="en-US" sz="2800" b="0" dirty="0" smtClean="0"/>
              <a:t>Side-by-Side sales were up </a:t>
            </a:r>
            <a:r>
              <a:rPr lang="en-US" sz="2800" dirty="0" smtClean="0">
                <a:solidFill>
                  <a:srgbClr val="006600"/>
                </a:solidFill>
              </a:rPr>
              <a:t>108%</a:t>
            </a:r>
          </a:p>
          <a:p>
            <a:pPr marL="800100" lvl="1" indent="-342900">
              <a:buFont typeface="Arial" panose="020B0604020202020204" pitchFamily="34" charset="0"/>
              <a:buChar char="•"/>
            </a:pPr>
            <a:r>
              <a:rPr lang="en-US" sz="2800" b="0" dirty="0" smtClean="0">
                <a:latin typeface="+mn-lt"/>
              </a:rPr>
              <a:t>Off-road increased </a:t>
            </a:r>
            <a:r>
              <a:rPr lang="en-US" sz="2800" dirty="0" smtClean="0">
                <a:solidFill>
                  <a:srgbClr val="006600"/>
                </a:solidFill>
                <a:latin typeface="+mn-lt"/>
              </a:rPr>
              <a:t>73%</a:t>
            </a:r>
          </a:p>
          <a:p>
            <a:pPr marL="800100" lvl="1" indent="-342900">
              <a:buFont typeface="Arial" panose="020B0604020202020204" pitchFamily="34" charset="0"/>
              <a:buChar char="•"/>
            </a:pPr>
            <a:r>
              <a:rPr lang="en-US" sz="2800" b="0" dirty="0" smtClean="0">
                <a:latin typeface="+mn-lt"/>
              </a:rPr>
              <a:t>ATV sales grew </a:t>
            </a:r>
            <a:r>
              <a:rPr lang="en-US" sz="2800" dirty="0" smtClean="0">
                <a:solidFill>
                  <a:srgbClr val="006600"/>
                </a:solidFill>
                <a:latin typeface="+mn-lt"/>
              </a:rPr>
              <a:t>89%</a:t>
            </a:r>
          </a:p>
        </p:txBody>
      </p:sp>
    </p:spTree>
    <p:extLst>
      <p:ext uri="{BB962C8B-B14F-4D97-AF65-F5344CB8AC3E}">
        <p14:creationId xmlns:p14="http://schemas.microsoft.com/office/powerpoint/2010/main" val="237479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endParaRPr lang="en-US">
              <a:solidFill>
                <a:srgbClr val="452D01"/>
              </a:solidFill>
              <a:latin typeface="+mj-lt"/>
            </a:endParaRPr>
          </a:p>
        </p:txBody>
      </p:sp>
      <p:sp>
        <p:nvSpPr>
          <p:cNvPr id="13315" name="Rectangle 15"/>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a:defRPr/>
            </a:pPr>
            <a:endParaRPr lang="en-US">
              <a:solidFill>
                <a:srgbClr val="452D01"/>
              </a:solidFill>
              <a:latin typeface="+mj-lt"/>
            </a:endParaRPr>
          </a:p>
        </p:txBody>
      </p:sp>
      <p:sp>
        <p:nvSpPr>
          <p:cNvPr id="52227"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a:defRPr/>
            </a:pPr>
            <a:r>
              <a:rPr lang="en-US" sz="3600" b="0" dirty="0" smtClean="0">
                <a:solidFill>
                  <a:schemeClr val="bg1"/>
                </a:solidFill>
                <a:latin typeface="+mj-lt"/>
                <a:ea typeface="HGP創英角ｺﾞｼｯｸUB" pitchFamily="50" charset="-128"/>
              </a:rPr>
              <a:t>     U.S</a:t>
            </a:r>
            <a:r>
              <a:rPr lang="en-US" sz="3600" b="0" dirty="0">
                <a:solidFill>
                  <a:schemeClr val="bg1"/>
                </a:solidFill>
                <a:latin typeface="+mj-lt"/>
                <a:ea typeface="HGP創英角ｺﾞｼｯｸUB" pitchFamily="50" charset="-128"/>
              </a:rPr>
              <a:t>. Powersports Sales</a:t>
            </a:r>
          </a:p>
        </p:txBody>
      </p:sp>
      <p:sp>
        <p:nvSpPr>
          <p:cNvPr id="7" name="Rectangle 13"/>
          <p:cNvSpPr>
            <a:spLocks noChangeArrowheads="1"/>
          </p:cNvSpPr>
          <p:nvPr/>
        </p:nvSpPr>
        <p:spPr bwMode="auto">
          <a:xfrm>
            <a:off x="533400" y="1524000"/>
            <a:ext cx="11429999" cy="4399864"/>
          </a:xfrm>
          <a:prstGeom prst="rect">
            <a:avLst/>
          </a:prstGeom>
          <a:solidFill>
            <a:schemeClr val="bg1">
              <a:lumMod val="50000"/>
            </a:schemeClr>
          </a:solidFill>
          <a:ln w="9525">
            <a:noFill/>
            <a:miter lim="800000"/>
            <a:headEnd/>
            <a:tailEnd/>
          </a:ln>
        </p:spPr>
        <p:txBody>
          <a:bodyPr wrap="none" anchor="ctr"/>
          <a:lstStyle/>
          <a:p>
            <a:pPr algn="ctr" fontAlgn="base">
              <a:spcBef>
                <a:spcPct val="0"/>
              </a:spcBef>
              <a:spcAft>
                <a:spcPct val="0"/>
              </a:spcAft>
              <a:defRPr/>
            </a:pPr>
            <a:endParaRPr lang="en-US" b="0" dirty="0">
              <a:solidFill>
                <a:schemeClr val="bg1"/>
              </a:solidFill>
              <a:latin typeface="Arial"/>
            </a:endParaRPr>
          </a:p>
        </p:txBody>
      </p:sp>
      <p:sp>
        <p:nvSpPr>
          <p:cNvPr id="12" name="Text Box 14"/>
          <p:cNvSpPr txBox="1">
            <a:spLocks noChangeArrowheads="1"/>
          </p:cNvSpPr>
          <p:nvPr/>
        </p:nvSpPr>
        <p:spPr bwMode="auto">
          <a:xfrm>
            <a:off x="1104899" y="1595872"/>
            <a:ext cx="10287000" cy="4278094"/>
          </a:xfrm>
          <a:prstGeom prst="rect">
            <a:avLst/>
          </a:prstGeom>
          <a:noFill/>
          <a:ln w="9525">
            <a:noFill/>
            <a:miter lim="800000"/>
            <a:headEnd/>
            <a:tailEnd/>
          </a:ln>
        </p:spPr>
        <p:txBody>
          <a:bodyPr wrap="square">
            <a:spAutoFit/>
          </a:bodyPr>
          <a:lstStyle/>
          <a:p>
            <a:r>
              <a:rPr lang="en-US" sz="2800" b="0" dirty="0" smtClean="0">
                <a:solidFill>
                  <a:schemeClr val="bg1"/>
                </a:solidFill>
              </a:rPr>
              <a:t>“It's </a:t>
            </a:r>
            <a:r>
              <a:rPr lang="en-US" sz="2800" b="0" dirty="0">
                <a:solidFill>
                  <a:schemeClr val="bg1"/>
                </a:solidFill>
              </a:rPr>
              <a:t>encouraging to see such a great consumer response to all our models and the joy they bring to the customer, especially in these </a:t>
            </a:r>
            <a:r>
              <a:rPr lang="en-US" sz="2800" b="0" dirty="0" smtClean="0">
                <a:solidFill>
                  <a:schemeClr val="bg1"/>
                </a:solidFill>
              </a:rPr>
              <a:t>times. As </a:t>
            </a:r>
            <a:r>
              <a:rPr lang="en-US" sz="2800" b="0" dirty="0">
                <a:solidFill>
                  <a:schemeClr val="bg1"/>
                </a:solidFill>
              </a:rPr>
              <a:t>we adjust with AHM operational changes, we applaud our network of dealers for making necessary adjustments while meeting customer demand</a:t>
            </a:r>
            <a:r>
              <a:rPr lang="en-US" sz="2800" b="0" dirty="0" smtClean="0">
                <a:solidFill>
                  <a:schemeClr val="bg1"/>
                </a:solidFill>
              </a:rPr>
              <a:t>.”</a:t>
            </a:r>
          </a:p>
          <a:p>
            <a:endParaRPr lang="en-US" sz="2800" b="0" dirty="0" smtClean="0">
              <a:solidFill>
                <a:schemeClr val="bg1"/>
              </a:solidFill>
            </a:endParaRPr>
          </a:p>
          <a:p>
            <a:endParaRPr lang="en-US" sz="2800" b="0" dirty="0" smtClean="0">
              <a:solidFill>
                <a:schemeClr val="bg1"/>
              </a:solidFill>
            </a:endParaRPr>
          </a:p>
          <a:p>
            <a:r>
              <a:rPr lang="en-US" sz="2800" b="0" dirty="0" smtClean="0">
                <a:solidFill>
                  <a:schemeClr val="bg1"/>
                </a:solidFill>
              </a:rPr>
              <a:t>Chuck </a:t>
            </a:r>
            <a:r>
              <a:rPr lang="en-US" sz="2800" b="0" dirty="0">
                <a:solidFill>
                  <a:schemeClr val="bg1"/>
                </a:solidFill>
              </a:rPr>
              <a:t>Boderman,</a:t>
            </a:r>
          </a:p>
          <a:p>
            <a:r>
              <a:rPr lang="en-US" sz="2400" b="0" dirty="0" smtClean="0">
                <a:solidFill>
                  <a:schemeClr val="bg1"/>
                </a:solidFill>
              </a:rPr>
              <a:t>Powersports Division</a:t>
            </a:r>
          </a:p>
          <a:p>
            <a:r>
              <a:rPr lang="en-US" sz="2400" b="0" dirty="0" smtClean="0">
                <a:solidFill>
                  <a:schemeClr val="bg1"/>
                </a:solidFill>
              </a:rPr>
              <a:t>Business Unit Head </a:t>
            </a:r>
            <a:endParaRPr lang="en-US" sz="2400" b="0" dirty="0">
              <a:solidFill>
                <a:schemeClr val="bg1"/>
              </a:solidFill>
              <a:latin typeface="+mn-lt"/>
            </a:endParaRPr>
          </a:p>
        </p:txBody>
      </p:sp>
    </p:spTree>
    <p:extLst>
      <p:ext uri="{BB962C8B-B14F-4D97-AF65-F5344CB8AC3E}">
        <p14:creationId xmlns:p14="http://schemas.microsoft.com/office/powerpoint/2010/main" val="3829820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4808" b="8654"/>
          <a:stretch/>
        </p:blipFill>
        <p:spPr>
          <a:xfrm>
            <a:off x="304800" y="0"/>
            <a:ext cx="11887200" cy="6858000"/>
          </a:xfrm>
          <a:prstGeom prst="rect">
            <a:avLst/>
          </a:prstGeom>
          <a:ln>
            <a:noFill/>
          </a:ln>
          <a:effectLst>
            <a:outerShdw blurRad="190500" algn="tl" rotWithShape="0">
              <a:srgbClr val="000000">
                <a:alpha val="70000"/>
              </a:srgbClr>
            </a:outerShdw>
          </a:effectLst>
        </p:spPr>
      </p:pic>
      <p:sp>
        <p:nvSpPr>
          <p:cNvPr id="11" name="Rectangle 20"/>
          <p:cNvSpPr>
            <a:spLocks noChangeArrowheads="1"/>
          </p:cNvSpPr>
          <p:nvPr/>
        </p:nvSpPr>
        <p:spPr bwMode="auto">
          <a:xfrm>
            <a:off x="0" y="533400"/>
            <a:ext cx="9220200" cy="1293878"/>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6631"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Canada Sales</a:t>
            </a:r>
          </a:p>
        </p:txBody>
      </p:sp>
      <p:sp>
        <p:nvSpPr>
          <p:cNvPr id="37" name="Rectangle 15"/>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94967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4"/>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3315" name="Rectangle 15"/>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4" name="Text Box 139"/>
          <p:cNvSpPr txBox="1">
            <a:spLocks noChangeArrowheads="1"/>
          </p:cNvSpPr>
          <p:nvPr/>
        </p:nvSpPr>
        <p:spPr bwMode="auto">
          <a:xfrm>
            <a:off x="1" y="324535"/>
            <a:ext cx="1012172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Canada Auto Sales – Honda Division</a:t>
            </a:r>
          </a:p>
        </p:txBody>
      </p:sp>
      <p:sp>
        <p:nvSpPr>
          <p:cNvPr id="12" name="Text Box 140"/>
          <p:cNvSpPr txBox="1">
            <a:spLocks noChangeArrowheads="1"/>
          </p:cNvSpPr>
          <p:nvPr/>
        </p:nvSpPr>
        <p:spPr bwMode="auto">
          <a:xfrm>
            <a:off x="1828800" y="6611779"/>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3" name="Group 138"/>
          <p:cNvGraphicFramePr>
            <a:graphicFrameLocks noGrp="1"/>
          </p:cNvGraphicFramePr>
          <p:nvPr>
            <p:extLst>
              <p:ext uri="{D42A27DB-BD31-4B8C-83A1-F6EECF244321}">
                <p14:modId xmlns:p14="http://schemas.microsoft.com/office/powerpoint/2010/main" val="96873089"/>
              </p:ext>
            </p:extLst>
          </p:nvPr>
        </p:nvGraphicFramePr>
        <p:xfrm>
          <a:off x="1097280" y="1462387"/>
          <a:ext cx="10241280" cy="51663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May</a:t>
                      </a:r>
                      <a:endPar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Canada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10,649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20,687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-48.5%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42,418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79,661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-46.8%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Division Total</a:t>
                      </a:r>
                      <a:endParaRPr kumimoji="0" lang="en-US" sz="1400" b="1" i="0" u="none" strike="noStrike" cap="none" normalizeH="0" baseline="3000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9,454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18,827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38,441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72,020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-46.6%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Accord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481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1,443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1,873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4,755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-60.6%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Civic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3,159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6,963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-54.6%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13,096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26,333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-50.3%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Clarity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-67.9%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522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-32.2%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Fit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504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-74.6%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2,040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-74.9%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7140313"/>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Insight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196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-22.4%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CR-V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3,090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5,809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-46.8%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13,027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23,327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-44.2%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HR-V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778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1,352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5,077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-44.8%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Odyssey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409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3,955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-55.1%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Passport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292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357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-18.2%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+5.0%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732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Pilot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737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708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Arial" panose="020B0604020202020204" pitchFamily="34" charset="0"/>
                          <a:ea typeface="HGSSoeiKakugothicUB" pitchFamily="50" charset="-128"/>
                          <a:cs typeface="Arial" panose="020B0604020202020204" pitchFamily="34" charset="0"/>
                        </a:rPr>
                        <a:t>+4.1%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2,728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3,477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-21.5%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Ridgeline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365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-21.4%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1,155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1,417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-18.5%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9282063"/>
                  </a:ext>
                </a:extLst>
              </a:tr>
            </a:tbl>
          </a:graphicData>
        </a:graphic>
      </p:graphicFrame>
      <p:sp>
        <p:nvSpPr>
          <p:cNvPr id="11" name="Text Box 137"/>
          <p:cNvSpPr txBox="1">
            <a:spLocks noChangeArrowheads="1"/>
          </p:cNvSpPr>
          <p:nvPr/>
        </p:nvSpPr>
        <p:spPr bwMode="auto">
          <a:xfrm rot="10800000">
            <a:off x="1255787" y="49207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8"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181145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5"/>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6" name="Text Box 130"/>
          <p:cNvSpPr txBox="1">
            <a:spLocks noChangeArrowheads="1"/>
          </p:cNvSpPr>
          <p:nvPr/>
        </p:nvSpPr>
        <p:spPr bwMode="auto">
          <a:xfrm>
            <a:off x="1895408" y="50292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11" name="Rectangle 14"/>
          <p:cNvSpPr>
            <a:spLocks noChangeArrowheads="1"/>
          </p:cNvSpPr>
          <p:nvPr/>
        </p:nvSpPr>
        <p:spPr bwMode="auto">
          <a:xfrm>
            <a:off x="304799" y="0"/>
            <a:ext cx="11887199"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452D01"/>
              </a:solidFill>
              <a:effectLst/>
              <a:uLnTx/>
              <a:uFillTx/>
              <a:latin typeface="Arial"/>
              <a:ea typeface="+mn-ea"/>
              <a:cs typeface="+mn-cs"/>
            </a:endParaRPr>
          </a:p>
        </p:txBody>
      </p:sp>
      <p:sp>
        <p:nvSpPr>
          <p:cNvPr id="10" name="Text Box 139"/>
          <p:cNvSpPr txBox="1">
            <a:spLocks noChangeArrowheads="1"/>
          </p:cNvSpPr>
          <p:nvPr/>
        </p:nvSpPr>
        <p:spPr bwMode="auto">
          <a:xfrm>
            <a:off x="1" y="324535"/>
            <a:ext cx="10287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Canada Auto Sales –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Acura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Division</a:t>
            </a:r>
          </a:p>
        </p:txBody>
      </p:sp>
      <p:graphicFrame>
        <p:nvGraphicFramePr>
          <p:cNvPr id="13" name="Group 125"/>
          <p:cNvGraphicFramePr>
            <a:graphicFrameLocks noGrp="1"/>
          </p:cNvGraphicFramePr>
          <p:nvPr>
            <p:extLst>
              <p:ext uri="{D42A27DB-BD31-4B8C-83A1-F6EECF244321}">
                <p14:modId xmlns:p14="http://schemas.microsoft.com/office/powerpoint/2010/main" val="1110544444"/>
              </p:ext>
            </p:extLst>
          </p:nvPr>
        </p:nvGraphicFramePr>
        <p:xfrm>
          <a:off x="1097280" y="1463040"/>
          <a:ext cx="10241280" cy="35661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May</a:t>
                      </a:r>
                      <a:endPar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 Change</a:t>
                      </a:r>
                      <a:r>
                        <a:rPr kumimoji="0" lang="en-US" sz="1400" b="1" i="0" u="none" strike="noStrike" cap="none" normalizeH="0" baseline="30000" dirty="0" smtClean="0">
                          <a:ln>
                            <a:noFill/>
                          </a:ln>
                          <a:solidFill>
                            <a:srgbClr val="000066"/>
                          </a:solidFill>
                          <a:effectLst/>
                          <a:latin typeface="Arial" panose="020B0604020202020204" pitchFamily="34" charset="0"/>
                          <a:ea typeface="HGSSoeiKakugothicUB" pitchFamily="50" charset="-128"/>
                          <a:cs typeface="Arial" panose="020B0604020202020204" pitchFamily="34" charset="0"/>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Honda Canada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10,649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20,687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-48.5%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42,418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79,661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-46.8%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Arial" panose="020B0604020202020204" pitchFamily="34" charset="0"/>
                          <a:ea typeface="HGSSoeiKakugothicUB" pitchFamily="50" charset="-128"/>
                          <a:cs typeface="Arial" panose="020B0604020202020204" pitchFamily="34" charset="0"/>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1,195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1,860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-35.8%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3,977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7,641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-48.0%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209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-73.7%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-78.9%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-33.3%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-38.5%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-83.3%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-60.9%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282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-0.4%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849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1,689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-49.7%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224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-40.6%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762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1,799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-57.6%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3C3C3"/>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630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980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-35.7%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2,169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HGSSoeiKakugothicUB" pitchFamily="50" charset="-128"/>
                          <a:cs typeface="Arial" panose="020B0604020202020204" pitchFamily="34" charset="0"/>
                        </a:rPr>
                        <a:t>3,262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Arial" panose="020B0604020202020204" pitchFamily="34" charset="0"/>
                          <a:ea typeface="HGSSoeiKakugothicUB" pitchFamily="50" charset="-128"/>
                          <a:cs typeface="Arial" panose="020B0604020202020204" pitchFamily="34" charset="0"/>
                        </a:rPr>
                        <a:t>-33.5%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4" name="Text Box 138"/>
          <p:cNvSpPr txBox="1">
            <a:spLocks noChangeArrowheads="1"/>
          </p:cNvSpPr>
          <p:nvPr/>
        </p:nvSpPr>
        <p:spPr bwMode="auto">
          <a:xfrm rot="10800000">
            <a:off x="1253430" y="3429000"/>
            <a:ext cx="400110" cy="6858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2" name="Text Box 137"/>
          <p:cNvSpPr txBox="1">
            <a:spLocks noChangeArrowheads="1"/>
          </p:cNvSpPr>
          <p:nvPr/>
        </p:nvSpPr>
        <p:spPr bwMode="auto">
          <a:xfrm rot="10800000">
            <a:off x="1143000" y="4375299"/>
            <a:ext cx="615553" cy="685801"/>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a:t>
            </a: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T</a:t>
            </a: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Tree>
    <p:extLst>
      <p:ext uri="{BB962C8B-B14F-4D97-AF65-F5344CB8AC3E}">
        <p14:creationId xmlns:p14="http://schemas.microsoft.com/office/powerpoint/2010/main" val="4006706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4"/>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89091" name="Rectangle 3"/>
          <p:cNvSpPr>
            <a:spLocks noChangeArrowheads="1"/>
          </p:cNvSpPr>
          <p:nvPr/>
        </p:nvSpPr>
        <p:spPr bwMode="auto">
          <a:xfrm>
            <a:off x="1981200" y="5943600"/>
            <a:ext cx="8534400" cy="7620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9092" name="Text Box 4"/>
          <p:cNvSpPr txBox="1">
            <a:spLocks noChangeArrowheads="1"/>
          </p:cNvSpPr>
          <p:nvPr/>
        </p:nvSpPr>
        <p:spPr bwMode="auto">
          <a:xfrm>
            <a:off x="2000250" y="6048379"/>
            <a:ext cx="8477250" cy="535531"/>
          </a:xfrm>
          <a:prstGeom prst="rect">
            <a:avLst/>
          </a:prstGeom>
          <a:noFill/>
          <a:ln w="28575">
            <a:noFill/>
            <a:miter lim="800000"/>
            <a:headEnd/>
            <a:tailEnd/>
          </a:ln>
        </p:spPr>
        <p:txBody>
          <a:bodyPr wrap="square">
            <a:spAutoFit/>
          </a:bodyPr>
          <a:lstStyle/>
          <a:p>
            <a:pPr marL="1371600" marR="0" lvl="0" indent="-1143000" algn="l" defTabSz="914400" rtl="0" eaLnBrk="1" fontAlgn="base" latinLnBrk="0" hangingPunct="1">
              <a:lnSpc>
                <a:spcPct val="90000"/>
              </a:lnSpc>
              <a:spcBef>
                <a:spcPct val="0"/>
              </a:spcBef>
              <a:spcAft>
                <a:spcPct val="0"/>
              </a:spcAft>
              <a:buClrTx/>
              <a:buSzTx/>
              <a:buFontTx/>
              <a:buNone/>
              <a:tabLst/>
              <a:defRPr/>
            </a:pPr>
            <a:r>
              <a:rPr kumimoji="0" lang="en-US" sz="1600" b="0" i="0" u="sng" strike="noStrike" kern="1200" cap="none" spc="0" normalizeH="0" baseline="0" noProof="0" dirty="0">
                <a:ln>
                  <a:noFill/>
                </a:ln>
                <a:solidFill>
                  <a:srgbClr val="C00000"/>
                </a:solidFill>
                <a:effectLst/>
                <a:uLnTx/>
                <a:uFillTx/>
                <a:latin typeface="Arial"/>
                <a:ea typeface="HGP創英角ｺﾞｼｯｸUB" pitchFamily="50" charset="-128"/>
                <a:cs typeface="+mn-cs"/>
              </a:rPr>
              <a:t>Bottom line</a:t>
            </a:r>
            <a:r>
              <a:rPr kumimoji="0" lang="en-US" sz="1600" b="0" i="0" u="none" strike="noStrike" kern="1200" cap="none" spc="0" normalizeH="0" baseline="0" noProof="0" dirty="0">
                <a:ln>
                  <a:noFill/>
                </a:ln>
                <a:solidFill>
                  <a:srgbClr val="C00000"/>
                </a:solidFill>
                <a:effectLst/>
                <a:uLnTx/>
                <a:uFillTx/>
                <a:latin typeface="Arial"/>
                <a:ea typeface="HGP創英角ｺﾞｼｯｸUB" pitchFamily="50" charset="-128"/>
                <a:cs typeface="+mn-cs"/>
              </a:rPr>
              <a:t>: </a:t>
            </a:r>
            <a:r>
              <a:rPr kumimoji="0" lang="en-US" sz="1600" b="0" i="0" u="none" strike="noStrike" kern="1200" cap="none" spc="0" normalizeH="0" baseline="0" noProof="0" dirty="0">
                <a:ln>
                  <a:noFill/>
                </a:ln>
                <a:solidFill>
                  <a:srgbClr val="C00000"/>
                </a:solidFill>
                <a:effectLst/>
                <a:uLnTx/>
                <a:uFillTx/>
                <a:latin typeface="Helv"/>
                <a:ea typeface="+mn-ea"/>
                <a:cs typeface="+mn-cs"/>
              </a:rPr>
              <a:t>North America sets a new production record for the month of October, breaking the previous record set in 2013.</a:t>
            </a:r>
            <a:endParaRPr kumimoji="0" lang="en-US" sz="1600" b="0" i="0" u="none" strike="noStrike" kern="1200" cap="none" spc="0" normalizeH="0" baseline="0" noProof="0" dirty="0">
              <a:ln>
                <a:noFill/>
              </a:ln>
              <a:solidFill>
                <a:srgbClr val="C00000"/>
              </a:solidFill>
              <a:effectLst/>
              <a:uLnTx/>
              <a:uFillTx/>
              <a:latin typeface="Arial"/>
              <a:ea typeface="HGP創英角ｺﾞｼｯｸUB" pitchFamily="50" charset="-128"/>
              <a:cs typeface="+mn-cs"/>
            </a:endParaRPr>
          </a:p>
        </p:txBody>
      </p:sp>
      <p:sp>
        <p:nvSpPr>
          <p:cNvPr id="89093" name="Text Box 5"/>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North </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American Auto Production</a:t>
            </a:r>
          </a:p>
        </p:txBody>
      </p:sp>
      <p:sp>
        <p:nvSpPr>
          <p:cNvPr id="37900" name="Rectangle 15"/>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3"/>
          <p:cNvSpPr>
            <a:spLocks noChangeArrowheads="1"/>
          </p:cNvSpPr>
          <p:nvPr/>
        </p:nvSpPr>
        <p:spPr bwMode="auto">
          <a:xfrm>
            <a:off x="1733549" y="5943600"/>
            <a:ext cx="9182102" cy="7620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 Box 4"/>
          <p:cNvSpPr txBox="1">
            <a:spLocks noChangeArrowheads="1"/>
          </p:cNvSpPr>
          <p:nvPr/>
        </p:nvSpPr>
        <p:spPr bwMode="auto">
          <a:xfrm>
            <a:off x="1866900" y="6075984"/>
            <a:ext cx="8915400" cy="535531"/>
          </a:xfrm>
          <a:prstGeom prst="rect">
            <a:avLst/>
          </a:prstGeom>
          <a:noFill/>
          <a:ln w="28575">
            <a:noFill/>
            <a:miter lim="800000"/>
            <a:headEnd/>
            <a:tailEnd/>
          </a:ln>
        </p:spPr>
        <p:txBody>
          <a:bodyPr wrap="square">
            <a:spAutoFit/>
          </a:bodyPr>
          <a:lstStyle/>
          <a:p>
            <a:pPr marL="1200150" marR="0" lvl="0" indent="-1200150" algn="l" defTabSz="914400" rtl="0" eaLnBrk="1" fontAlgn="base" latinLnBrk="0" hangingPunct="1">
              <a:lnSpc>
                <a:spcPct val="90000"/>
              </a:lnSpc>
              <a:spcBef>
                <a:spcPct val="0"/>
              </a:spcBef>
              <a:spcAft>
                <a:spcPct val="0"/>
              </a:spcAft>
              <a:buClrTx/>
              <a:buSzTx/>
              <a:buFontTx/>
              <a:buNone/>
              <a:tabLst/>
              <a:defRPr/>
            </a:pPr>
            <a:r>
              <a:rPr kumimoji="0" lang="en-US" sz="1600" b="0" i="0" u="sng" strike="noStrike" kern="1200" cap="none" spc="0" normalizeH="0" baseline="0" noProof="0" dirty="0" smtClean="0">
                <a:ln>
                  <a:noFill/>
                </a:ln>
                <a:solidFill>
                  <a:srgbClr val="FFFF00"/>
                </a:solidFill>
                <a:effectLst/>
                <a:uLnTx/>
                <a:uFillTx/>
                <a:latin typeface="Arial"/>
                <a:ea typeface="HGP創英角ｺﾞｼｯｸ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a:ea typeface="HGP創英角ｺﾞｼｯｸ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a:ea typeface="HGP創英角ｺﾞｼｯｸUB" pitchFamily="50" charset="-128"/>
                <a:cs typeface="+mn-cs"/>
              </a:rPr>
              <a:t>North America</a:t>
            </a:r>
            <a:r>
              <a:rPr kumimoji="0" lang="en-US" sz="1600" b="0" i="0" u="none" strike="noStrike" kern="1200" cap="none" spc="0" normalizeH="0" noProof="0" dirty="0" smtClean="0">
                <a:ln>
                  <a:noFill/>
                </a:ln>
                <a:solidFill>
                  <a:srgbClr val="FFFF00"/>
                </a:solidFill>
                <a:effectLst/>
                <a:uLnTx/>
                <a:uFillTx/>
                <a:latin typeface="Arial"/>
                <a:ea typeface="HGP創英角ｺﾞｼｯｸUB" pitchFamily="50" charset="-128"/>
                <a:cs typeface="+mn-cs"/>
              </a:rPr>
              <a:t> resumed auto production at reduced daily </a:t>
            </a:r>
            <a:r>
              <a:rPr lang="en-US" sz="1600" b="0" dirty="0" smtClean="0">
                <a:solidFill>
                  <a:srgbClr val="FFFF00"/>
                </a:solidFill>
                <a:latin typeface="Arial"/>
                <a:ea typeface="HGP創英角ｺﾞｼｯｸUB" pitchFamily="50" charset="-128"/>
              </a:rPr>
              <a:t>production </a:t>
            </a:r>
            <a:r>
              <a:rPr kumimoji="0" lang="en-US" sz="1600" b="0" i="0" u="none" strike="noStrike" kern="1200" cap="none" spc="0" normalizeH="0" noProof="0" dirty="0" smtClean="0">
                <a:ln>
                  <a:noFill/>
                </a:ln>
                <a:solidFill>
                  <a:srgbClr val="FFFF00"/>
                </a:solidFill>
                <a:effectLst/>
                <a:uLnTx/>
                <a:uFillTx/>
                <a:latin typeface="Arial"/>
                <a:ea typeface="HGP創英角ｺﾞｼｯｸUB" pitchFamily="50" charset="-128"/>
                <a:cs typeface="+mn-cs"/>
              </a:rPr>
              <a:t>in mid-May. Combined working days for the month were nearly half the total from May 2019.</a:t>
            </a:r>
            <a:endParaRPr kumimoji="0" lang="en-US" sz="1600" b="0" i="0" u="none" strike="noStrike" kern="1200" cap="none" spc="0" normalizeH="0" baseline="0" noProof="0" dirty="0">
              <a:ln>
                <a:noFill/>
              </a:ln>
              <a:solidFill>
                <a:srgbClr val="FFFF00"/>
              </a:solidFill>
              <a:effectLst/>
              <a:uLnTx/>
              <a:uFillTx/>
              <a:latin typeface="Arial"/>
              <a:ea typeface="HGP創英角ｺﾞｼｯｸUB" pitchFamily="50" charset="-128"/>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988297010"/>
              </p:ext>
            </p:extLst>
          </p:nvPr>
        </p:nvGraphicFramePr>
        <p:xfrm>
          <a:off x="914398" y="1619941"/>
          <a:ext cx="10668002" cy="4095057"/>
        </p:xfrm>
        <a:graphic>
          <a:graphicData uri="http://schemas.openxmlformats.org/drawingml/2006/table">
            <a:tbl>
              <a:tblPr/>
              <a:tblGrid>
                <a:gridCol w="152400">
                  <a:extLst>
                    <a:ext uri="{9D8B030D-6E8A-4147-A177-3AD203B41FA5}">
                      <a16:colId xmlns:a16="http://schemas.microsoft.com/office/drawing/2014/main" val="1343876926"/>
                    </a:ext>
                  </a:extLst>
                </a:gridCol>
                <a:gridCol w="152400">
                  <a:extLst>
                    <a:ext uri="{9D8B030D-6E8A-4147-A177-3AD203B41FA5}">
                      <a16:colId xmlns:a16="http://schemas.microsoft.com/office/drawing/2014/main" val="169888255"/>
                    </a:ext>
                  </a:extLst>
                </a:gridCol>
                <a:gridCol w="1001486">
                  <a:extLst>
                    <a:ext uri="{9D8B030D-6E8A-4147-A177-3AD203B41FA5}">
                      <a16:colId xmlns:a16="http://schemas.microsoft.com/office/drawing/2014/main" val="3478809396"/>
                    </a:ext>
                  </a:extLst>
                </a:gridCol>
                <a:gridCol w="1654628">
                  <a:extLst>
                    <a:ext uri="{9D8B030D-6E8A-4147-A177-3AD203B41FA5}">
                      <a16:colId xmlns:a16="http://schemas.microsoft.com/office/drawing/2014/main" val="1943304466"/>
                    </a:ext>
                  </a:extLst>
                </a:gridCol>
                <a:gridCol w="1197428">
                  <a:extLst>
                    <a:ext uri="{9D8B030D-6E8A-4147-A177-3AD203B41FA5}">
                      <a16:colId xmlns:a16="http://schemas.microsoft.com/office/drawing/2014/main" val="3543998264"/>
                    </a:ext>
                  </a:extLst>
                </a:gridCol>
                <a:gridCol w="1197428">
                  <a:extLst>
                    <a:ext uri="{9D8B030D-6E8A-4147-A177-3AD203B41FA5}">
                      <a16:colId xmlns:a16="http://schemas.microsoft.com/office/drawing/2014/main" val="1383062690"/>
                    </a:ext>
                  </a:extLst>
                </a:gridCol>
                <a:gridCol w="1328058">
                  <a:extLst>
                    <a:ext uri="{9D8B030D-6E8A-4147-A177-3AD203B41FA5}">
                      <a16:colId xmlns:a16="http://schemas.microsoft.com/office/drawing/2014/main" val="3344073999"/>
                    </a:ext>
                  </a:extLst>
                </a:gridCol>
                <a:gridCol w="1328058">
                  <a:extLst>
                    <a:ext uri="{9D8B030D-6E8A-4147-A177-3AD203B41FA5}">
                      <a16:colId xmlns:a16="http://schemas.microsoft.com/office/drawing/2014/main" val="2910726901"/>
                    </a:ext>
                  </a:extLst>
                </a:gridCol>
                <a:gridCol w="1328058">
                  <a:extLst>
                    <a:ext uri="{9D8B030D-6E8A-4147-A177-3AD203B41FA5}">
                      <a16:colId xmlns:a16="http://schemas.microsoft.com/office/drawing/2014/main" val="623006830"/>
                    </a:ext>
                  </a:extLst>
                </a:gridCol>
                <a:gridCol w="1328058">
                  <a:extLst>
                    <a:ext uri="{9D8B030D-6E8A-4147-A177-3AD203B41FA5}">
                      <a16:colId xmlns:a16="http://schemas.microsoft.com/office/drawing/2014/main" val="2067866989"/>
                    </a:ext>
                  </a:extLst>
                </a:gridCol>
              </a:tblGrid>
              <a:tr h="247353">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2020</a:t>
                      </a:r>
                    </a:p>
                  </a:txBody>
                  <a:tcPr marL="142875"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CY base</a:t>
                      </a:r>
                    </a:p>
                  </a:txBody>
                  <a:tcPr marL="142875"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Arial" panose="020B0604020202020204" pitchFamily="34" charset="0"/>
                          <a:ea typeface="ＭＳ Ｐゴシック" panose="020B0600070205080204" pitchFamily="34" charset="-128"/>
                        </a:rPr>
                        <a:t>May '20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Arial" panose="020B0604020202020204" pitchFamily="34" charset="0"/>
                          <a:ea typeface="ＭＳ Ｐゴシック" panose="020B0600070205080204" pitchFamily="34" charset="-128"/>
                        </a:rPr>
                        <a:t>May '19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Arial" panose="020B0604020202020204" pitchFamily="34" charset="0"/>
                          <a:ea typeface="ＭＳ Ｐゴシック" panose="020B0600070205080204" pitchFamily="34" charset="-128"/>
                        </a:rPr>
                        <a:t>CHG%</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Arial" panose="020B0604020202020204" pitchFamily="34" charset="0"/>
                          <a:ea typeface="ＭＳ Ｐゴシック" panose="020B0600070205080204" pitchFamily="34" charset="-128"/>
                        </a:rPr>
                        <a:t>2020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Arial" panose="020B0604020202020204" pitchFamily="34" charset="0"/>
                          <a:ea typeface="ＭＳ Ｐゴシック" panose="020B0600070205080204" pitchFamily="34" charset="-128"/>
                        </a:rPr>
                        <a:t>2019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a:effectLst/>
                          <a:latin typeface="Arial" panose="020B0604020202020204" pitchFamily="34" charset="0"/>
                          <a:ea typeface="ＭＳ Ｐゴシック" panose="020B0600070205080204" pitchFamily="34" charset="-128"/>
                        </a:rPr>
                        <a:t>CHG%</a:t>
                      </a:r>
                    </a:p>
                  </a:txBody>
                  <a:tcPr marL="0" marR="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6677147"/>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MAP</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8,252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36,409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-77.3%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94,322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185,858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-49.3%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22150699"/>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ELP</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5,424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19,640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-72.4%</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61,080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100,342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-39.1%</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275693974"/>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PMC</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53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18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+194.4%</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173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134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+29.1%</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0149382"/>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gridSpan="2">
                  <a:txBody>
                    <a:bodyPr/>
                    <a:lstStyle/>
                    <a:p>
                      <a:pPr algn="l" fontAlgn="b"/>
                      <a:r>
                        <a:rPr lang="en-US" sz="1400" b="1" i="0" u="none" strike="noStrike">
                          <a:effectLst/>
                          <a:latin typeface="Arial" panose="020B0604020202020204" pitchFamily="34" charset="0"/>
                          <a:ea typeface="ＭＳ Ｐゴシック" panose="020B0600070205080204" pitchFamily="34" charset="-128"/>
                        </a:rPr>
                        <a:t>HAM TTL</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13,729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56,067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-75.5%</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155,575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286,334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-45.7%</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991374705"/>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HMA</a:t>
                      </a:r>
                    </a:p>
                  </a:txBody>
                  <a:tcPr marL="142875"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8,618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32,168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-73.2%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82,317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155,707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-47.1%</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839791906"/>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HMIN</a:t>
                      </a:r>
                    </a:p>
                  </a:txBody>
                  <a:tcPr marL="142875"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5,700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20,832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-72.6%</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62,176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104,328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-40.4%</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290764854"/>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USA TTL</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28,047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109,067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-74.3%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300,068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546,369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-45.1%</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128871356"/>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Plant 1</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4,751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16,612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-71.4%</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51,953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85,569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-39.3%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162740513"/>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Plant 2</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5,220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17,225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-69.7%</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55,084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90,625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-39.2%</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34418"/>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gridSpan="2">
                  <a:txBody>
                    <a:bodyPr/>
                    <a:lstStyle/>
                    <a:p>
                      <a:pPr algn="l" fontAlgn="b"/>
                      <a:r>
                        <a:rPr lang="en-US" sz="1400" b="1" i="0" u="none" strike="noStrike">
                          <a:effectLst/>
                          <a:latin typeface="Arial" panose="020B0604020202020204" pitchFamily="34" charset="0"/>
                          <a:ea typeface="ＭＳ Ｐゴシック" panose="020B0600070205080204" pitchFamily="34" charset="-128"/>
                        </a:rPr>
                        <a:t>HCM TTL</a:t>
                      </a:r>
                    </a:p>
                  </a:txBody>
                  <a:tcPr marL="142875"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9,971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33,837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-70.5%</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107,037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176,194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-39.3%</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544917146"/>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n-US" sz="1400" b="1" i="0" u="none" strike="noStrike" dirty="0">
                          <a:effectLst/>
                          <a:latin typeface="Arial" panose="020B0604020202020204" pitchFamily="34" charset="0"/>
                          <a:ea typeface="ＭＳ Ｐゴシック" panose="020B0600070205080204" pitchFamily="34" charset="-128"/>
                        </a:rPr>
                        <a:t>Guadalajara</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3,316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-100.0%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18,545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-100.0%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79952442"/>
                  </a:ext>
                </a:extLst>
              </a:tr>
              <a:tr h="274836">
                <a:tc>
                  <a:txBody>
                    <a:bodyPr/>
                    <a:lstStyle/>
                    <a:p>
                      <a:pPr algn="l" fontAlgn="b"/>
                      <a:r>
                        <a:rPr lang="en-US" sz="1400" b="0" i="0" u="none" strike="noStrike" dirty="0">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dirty="0">
                          <a:effectLst/>
                          <a:latin typeface="Arial" panose="020B0604020202020204" pitchFamily="34" charset="0"/>
                          <a:ea typeface="ＭＳ Ｐゴシック" panose="020B0600070205080204" pitchFamily="34" charset="-128"/>
                        </a:rPr>
                        <a:t>Celaya</a:t>
                      </a:r>
                    </a:p>
                  </a:txBody>
                  <a:tcPr marL="142875"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1,140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14,218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-92.0%</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36,529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76,263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-52.1%</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103721"/>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HDM</a:t>
                      </a:r>
                    </a:p>
                  </a:txBody>
                  <a:tcPr marL="142875"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400" b="1" i="0" u="none" strike="noStrike" dirty="0">
                          <a:effectLst/>
                          <a:latin typeface="Arial" panose="020B0604020202020204" pitchFamily="34" charset="0"/>
                          <a:ea typeface="ＭＳ Ｐゴシック" panose="020B0600070205080204" pitchFamily="34" charset="-128"/>
                        </a:rPr>
                        <a:t> </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1,140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17,534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-93.5%</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36,529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94,808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-61.5%</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843902369"/>
                  </a:ext>
                </a:extLst>
              </a:tr>
              <a:tr h="274836">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0" i="0" u="none" strike="noStrike">
                          <a:effectLst/>
                          <a:latin typeface="Arial" panose="020B0604020202020204" pitchFamily="34" charset="0"/>
                          <a:ea typeface="ＭＳ Ｐゴシック" panose="020B0600070205080204" pitchFamily="34" charset="-128"/>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 </a:t>
                      </a:r>
                    </a:p>
                  </a:txBody>
                  <a:tcPr marL="142875"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1400" b="1" i="0" u="none" strike="noStrike">
                          <a:effectLst/>
                          <a:latin typeface="Arial" panose="020B0604020202020204" pitchFamily="34" charset="0"/>
                          <a:ea typeface="ＭＳ Ｐゴシック" panose="020B0600070205080204" pitchFamily="34" charset="-128"/>
                        </a:rPr>
                        <a:t>N.A. TTL</a:t>
                      </a:r>
                    </a:p>
                  </a:txBody>
                  <a:tcPr marL="142875"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39,158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160,438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-75.6%</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a:effectLst/>
                          <a:latin typeface="Arial" panose="020B0604020202020204" pitchFamily="34" charset="0"/>
                          <a:ea typeface="ＭＳ Ｐゴシック" panose="020B0600070205080204" pitchFamily="34" charset="-128"/>
                        </a:rPr>
                        <a:t>443,634 </a:t>
                      </a:r>
                    </a:p>
                  </a:txBody>
                  <a:tcPr marL="0" marT="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817,371 </a:t>
                      </a:r>
                    </a:p>
                  </a:txBody>
                  <a:tcPr marL="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1400" b="0" i="0" u="none" strike="noStrike" dirty="0">
                          <a:effectLst/>
                          <a:latin typeface="Arial" panose="020B0604020202020204" pitchFamily="34" charset="0"/>
                          <a:ea typeface="ＭＳ Ｐゴシック" panose="020B0600070205080204" pitchFamily="34" charset="-128"/>
                        </a:rPr>
                        <a:t>-45.7%</a:t>
                      </a:r>
                    </a:p>
                  </a:txBody>
                  <a:tcPr marL="0" marT="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3730768020"/>
                  </a:ext>
                </a:extLst>
              </a:tr>
            </a:tbl>
          </a:graphicData>
        </a:graphic>
      </p:graphicFrame>
    </p:spTree>
    <p:extLst>
      <p:ext uri="{BB962C8B-B14F-4D97-AF65-F5344CB8AC3E}">
        <p14:creationId xmlns:p14="http://schemas.microsoft.com/office/powerpoint/2010/main" val="1550647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8"/>
          <p:cNvSpPr>
            <a:spLocks noChangeArrowheads="1"/>
          </p:cNvSpPr>
          <p:nvPr/>
        </p:nvSpPr>
        <p:spPr bwMode="auto">
          <a:xfrm flipV="1">
            <a:off x="2183662" y="4123860"/>
            <a:ext cx="8179538" cy="62410"/>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91165" name="Rectangle 36"/>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91175" name="Rectangle 45"/>
          <p:cNvSpPr>
            <a:spLocks noChangeArrowheads="1"/>
          </p:cNvSpPr>
          <p:nvPr/>
        </p:nvSpPr>
        <p:spPr bwMode="auto">
          <a:xfrm>
            <a:off x="1737360" y="5943447"/>
            <a:ext cx="832104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31" name="Text Box 33"/>
          <p:cNvSpPr txBox="1">
            <a:spLocks noChangeArrowheads="1"/>
          </p:cNvSpPr>
          <p:nvPr/>
        </p:nvSpPr>
        <p:spPr bwMode="auto">
          <a:xfrm>
            <a:off x="2157246" y="5394960"/>
            <a:ext cx="3474720" cy="276999"/>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5334000" y="5394960"/>
            <a:ext cx="4206240" cy="277002"/>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5" name="TextBox 4"/>
          <p:cNvSpPr txBox="1"/>
          <p:nvPr/>
        </p:nvSpPr>
        <p:spPr>
          <a:xfrm rot="16200000">
            <a:off x="649184" y="3127525"/>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737360" y="5978856"/>
            <a:ext cx="8244840" cy="535531"/>
          </a:xfrm>
          <a:prstGeom prst="rect">
            <a:avLst/>
          </a:prstGeom>
          <a:noFill/>
          <a:ln w="28575">
            <a:noFill/>
            <a:miter lim="800000"/>
            <a:headEnd/>
            <a:tailEnd/>
          </a:ln>
        </p:spPr>
        <p:txBody>
          <a:bodyPr wrap="square">
            <a:spAutoFit/>
          </a:bodyPr>
          <a:lstStyle/>
          <a:p>
            <a:pPr marL="1430338" marR="0" lvl="0" indent="-1201738"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Overall inventory dropped significantly from April, but remains more than double the ideal level.  </a:t>
            </a:r>
            <a:endPar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endParaRPr>
          </a:p>
        </p:txBody>
      </p:sp>
      <p:sp>
        <p:nvSpPr>
          <p:cNvPr id="22" name="Text Box 36"/>
          <p:cNvSpPr txBox="1">
            <a:spLocks noChangeArrowheads="1"/>
          </p:cNvSpPr>
          <p:nvPr/>
        </p:nvSpPr>
        <p:spPr bwMode="auto">
          <a:xfrm>
            <a:off x="0" y="237744"/>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Canada </a:t>
            </a: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Inventory</a:t>
            </a:r>
          </a:p>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 </a:t>
            </a: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N.A. Production Model</a:t>
            </a:r>
          </a:p>
        </p:txBody>
      </p:sp>
      <p:sp>
        <p:nvSpPr>
          <p:cNvPr id="25" name="Text Box 5"/>
          <p:cNvSpPr txBox="1">
            <a:spLocks noChangeArrowheads="1"/>
          </p:cNvSpPr>
          <p:nvPr/>
        </p:nvSpPr>
        <p:spPr bwMode="auto">
          <a:xfrm>
            <a:off x="2194560" y="5669280"/>
            <a:ext cx="57054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ct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Honda Canada utilizes data based on last 60-days of sales to calculate inventory</a:t>
            </a:r>
          </a:p>
        </p:txBody>
      </p:sp>
      <p:sp>
        <p:nvSpPr>
          <p:cNvPr id="2" name="Rectangle 1"/>
          <p:cNvSpPr/>
          <p:nvPr/>
        </p:nvSpPr>
        <p:spPr>
          <a:xfrm>
            <a:off x="10113239" y="3981523"/>
            <a:ext cx="845288" cy="330833"/>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60-70 Days</a:t>
            </a:r>
          </a:p>
        </p:txBody>
      </p:sp>
      <p:sp>
        <p:nvSpPr>
          <p:cNvPr id="17"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graphicFrame>
        <p:nvGraphicFramePr>
          <p:cNvPr id="20" name="Chart 19"/>
          <p:cNvGraphicFramePr/>
          <p:nvPr>
            <p:extLst/>
          </p:nvPr>
        </p:nvGraphicFramePr>
        <p:xfrm>
          <a:off x="1724800" y="1580933"/>
          <a:ext cx="7876401" cy="36768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oup 61"/>
          <p:cNvGraphicFramePr>
            <a:graphicFrameLocks noGrp="1"/>
          </p:cNvGraphicFramePr>
          <p:nvPr>
            <p:extLst/>
          </p:nvPr>
        </p:nvGraphicFramePr>
        <p:xfrm>
          <a:off x="10149840" y="1645920"/>
          <a:ext cx="1676400" cy="1098552"/>
        </p:xfrm>
        <a:graphic>
          <a:graphicData uri="http://schemas.openxmlformats.org/drawingml/2006/table">
            <a:tbl>
              <a:tblPr/>
              <a:tblGrid>
                <a:gridCol w="643167">
                  <a:extLst>
                    <a:ext uri="{9D8B030D-6E8A-4147-A177-3AD203B41FA5}">
                      <a16:colId xmlns:a16="http://schemas.microsoft.com/office/drawing/2014/main" val="20000"/>
                    </a:ext>
                  </a:extLst>
                </a:gridCol>
                <a:gridCol w="1033233">
                  <a:extLst>
                    <a:ext uri="{9D8B030D-6E8A-4147-A177-3AD203B41FA5}">
                      <a16:colId xmlns:a16="http://schemas.microsoft.com/office/drawing/2014/main" val="20001"/>
                    </a:ext>
                  </a:extLst>
                </a:gridCol>
              </a:tblGrid>
              <a:tr h="2746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hMerge="1">
                  <a:txBody>
                    <a:bodyPr/>
                    <a:lstStyle/>
                    <a:p>
                      <a:endParaRPr lang="en-US"/>
                    </a:p>
                  </a:txBody>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March</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228600" marR="0" lvl="0" indent="-22860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168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2632932402"/>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April</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228600" marR="0" lvl="0" indent="-22860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241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10003"/>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May</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tc>
                  <a:txBody>
                    <a:bodyPr/>
                    <a:lstStyle/>
                    <a:p>
                      <a:pPr marL="228600" marR="0" lvl="0" indent="-22860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196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extLst>
                  <a:ext uri="{0D108BD9-81ED-4DB2-BD59-A6C34878D82A}">
                    <a16:rowId xmlns:a16="http://schemas.microsoft.com/office/drawing/2014/main" val="221582967"/>
                  </a:ext>
                </a:extLst>
              </a:tr>
            </a:tbl>
          </a:graphicData>
        </a:graphic>
      </p:graphicFrame>
    </p:spTree>
    <p:extLst>
      <p:ext uri="{BB962C8B-B14F-4D97-AF65-F5344CB8AC3E}">
        <p14:creationId xmlns:p14="http://schemas.microsoft.com/office/powerpoint/2010/main" val="897581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36"/>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32104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23" name="Text Box 6"/>
          <p:cNvSpPr txBox="1">
            <a:spLocks noChangeArrowheads="1"/>
          </p:cNvSpPr>
          <p:nvPr/>
        </p:nvSpPr>
        <p:spPr bwMode="auto">
          <a:xfrm>
            <a:off x="1737360" y="6091434"/>
            <a:ext cx="8244840" cy="313932"/>
          </a:xfrm>
          <a:prstGeom prst="rect">
            <a:avLst/>
          </a:prstGeom>
          <a:noFill/>
          <a:ln w="28575">
            <a:noFill/>
            <a:miter lim="800000"/>
            <a:headEnd/>
            <a:tailEnd/>
          </a:ln>
        </p:spPr>
        <p:txBody>
          <a:bodyPr wrap="square">
            <a:spAutoFit/>
          </a:bodyPr>
          <a:lstStyle/>
          <a:p>
            <a:pPr marL="1433513" marR="0" lvl="0" indent="-1204913"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smtClean="0">
                <a:ln>
                  <a:noFill/>
                </a:ln>
                <a:solidFill>
                  <a:srgbClr val="FFFF00"/>
                </a:solidFill>
                <a:effectLst/>
                <a:uLnTx/>
                <a:uFillTx/>
                <a:latin typeface="Arial" charset="0"/>
                <a:ea typeface="HGP創英角ｺﾞｼｯｸ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創英角ｺﾞｼｯｸ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創英角ｺﾞｼｯｸUB" pitchFamily="50" charset="-128"/>
                <a:cs typeface="+mn-cs"/>
              </a:rPr>
              <a:t>Aside from the Insight, inventory dropped dramatically for every model.</a:t>
            </a:r>
            <a:endParaRPr kumimoji="0" lang="en-US" sz="1600" b="0" i="0" u="none" strike="noStrike" kern="1200" cap="none" spc="0" normalizeH="0" baseline="0" noProof="0" dirty="0">
              <a:ln>
                <a:noFill/>
              </a:ln>
              <a:solidFill>
                <a:srgbClr val="FFFF00"/>
              </a:solidFill>
              <a:effectLst/>
              <a:uLnTx/>
              <a:uFillTx/>
              <a:latin typeface="Arial" charset="0"/>
              <a:ea typeface="HGP創英角ｺﾞｼｯｸUB" pitchFamily="50" charset="-128"/>
              <a:cs typeface="+mn-cs"/>
            </a:endParaRPr>
          </a:p>
        </p:txBody>
      </p:sp>
      <p:sp>
        <p:nvSpPr>
          <p:cNvPr id="31" name="Text Box 33"/>
          <p:cNvSpPr txBox="1">
            <a:spLocks noChangeArrowheads="1"/>
          </p:cNvSpPr>
          <p:nvPr/>
        </p:nvSpPr>
        <p:spPr bwMode="auto">
          <a:xfrm>
            <a:off x="2207420" y="5394960"/>
            <a:ext cx="4959893" cy="276999"/>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7167313" y="5394960"/>
            <a:ext cx="2433890" cy="277003"/>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5" name="TextBox 4"/>
          <p:cNvSpPr txBox="1"/>
          <p:nvPr/>
        </p:nvSpPr>
        <p:spPr>
          <a:xfrm rot="16200000">
            <a:off x="725384" y="3084616"/>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36"/>
          <p:cNvSpPr txBox="1">
            <a:spLocks noChangeArrowheads="1"/>
          </p:cNvSpPr>
          <p:nvPr/>
        </p:nvSpPr>
        <p:spPr bwMode="auto">
          <a:xfrm>
            <a:off x="0" y="235748"/>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Canada </a:t>
            </a: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Passenger Car Inventory</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
            </a:r>
            <a:b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b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N.A. Production Model</a:t>
            </a:r>
          </a:p>
        </p:txBody>
      </p:sp>
      <p:sp>
        <p:nvSpPr>
          <p:cNvPr id="19" name="Text Box 5"/>
          <p:cNvSpPr txBox="1">
            <a:spLocks noChangeArrowheads="1"/>
          </p:cNvSpPr>
          <p:nvPr/>
        </p:nvSpPr>
        <p:spPr bwMode="auto">
          <a:xfrm>
            <a:off x="2194560" y="5669280"/>
            <a:ext cx="57054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ct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Honda Canada utilizes data based on last 60-days of sales to calculate inventory</a:t>
            </a:r>
          </a:p>
        </p:txBody>
      </p:sp>
      <p:sp>
        <p:nvSpPr>
          <p:cNvPr id="17" name="Rectangle 38"/>
          <p:cNvSpPr>
            <a:spLocks noChangeArrowheads="1"/>
          </p:cNvSpPr>
          <p:nvPr/>
        </p:nvSpPr>
        <p:spPr bwMode="auto">
          <a:xfrm flipV="1">
            <a:off x="2183662" y="4595288"/>
            <a:ext cx="8179538" cy="62410"/>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21" name="Rectangle 20"/>
          <p:cNvSpPr/>
          <p:nvPr/>
        </p:nvSpPr>
        <p:spPr>
          <a:xfrm>
            <a:off x="10134600" y="4479265"/>
            <a:ext cx="845288" cy="330833"/>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60-70 Days</a:t>
            </a:r>
          </a:p>
        </p:txBody>
      </p:sp>
      <p:graphicFrame>
        <p:nvGraphicFramePr>
          <p:cNvPr id="22" name="Chart 21"/>
          <p:cNvGraphicFramePr/>
          <p:nvPr>
            <p:extLst/>
          </p:nvPr>
        </p:nvGraphicFramePr>
        <p:xfrm>
          <a:off x="1801000" y="1406577"/>
          <a:ext cx="7952600" cy="3841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9373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36"/>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92D050"/>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32104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31" name="Text Box 33"/>
          <p:cNvSpPr txBox="1">
            <a:spLocks noChangeArrowheads="1"/>
          </p:cNvSpPr>
          <p:nvPr/>
        </p:nvSpPr>
        <p:spPr bwMode="auto">
          <a:xfrm>
            <a:off x="2057400" y="5394960"/>
            <a:ext cx="5669280" cy="274320"/>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7696200" y="5394960"/>
            <a:ext cx="1920240" cy="274320"/>
          </a:xfrm>
          <a:prstGeom prst="rect">
            <a:avLst/>
          </a:prstGeom>
          <a:solidFill>
            <a:srgbClr val="008000"/>
          </a:solidFill>
          <a:ln w="19050" algn="ctr">
            <a:solidFill>
              <a:schemeClr val="tx1"/>
            </a:solidFill>
            <a:miter lim="800000"/>
            <a:headEnd/>
            <a:tailEnd/>
          </a:ln>
        </p:spPr>
        <p:txBody>
          <a:bodyPr wrap="square" lIns="0" rIns="27432">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Light </a:t>
            </a:r>
            <a:r>
              <a:rPr kumimoji="0" lang="en-US" altLang="ja-JP" sz="1200" b="1" i="0" u="none" strike="noStrike" kern="1200" cap="none" spc="0" normalizeH="0" baseline="0" noProof="0" dirty="0" smtClean="0">
                <a:ln>
                  <a:noFill/>
                </a:ln>
                <a:solidFill>
                  <a:srgbClr val="FFFFFF"/>
                </a:solidFill>
                <a:effectLst/>
                <a:uLnTx/>
                <a:uFillTx/>
                <a:latin typeface="Arial"/>
                <a:ea typeface="HGP創英角ｺﾞｼｯｸUB" pitchFamily="50" charset="-128"/>
                <a:cs typeface="+mn-cs"/>
              </a:rPr>
              <a:t>Truck</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5" name="TextBox 4"/>
          <p:cNvSpPr txBox="1"/>
          <p:nvPr/>
        </p:nvSpPr>
        <p:spPr>
          <a:xfrm rot="16200000">
            <a:off x="649184" y="3127525"/>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689232" y="6091434"/>
            <a:ext cx="8321040" cy="313932"/>
          </a:xfrm>
          <a:prstGeom prst="rect">
            <a:avLst/>
          </a:prstGeom>
          <a:noFill/>
          <a:ln w="28575">
            <a:noFill/>
            <a:miter lim="800000"/>
            <a:headEnd/>
            <a:tailEnd/>
          </a:ln>
        </p:spPr>
        <p:txBody>
          <a:bodyPr wrap="square">
            <a:spAutoFit/>
          </a:bodyPr>
          <a:lstStyle/>
          <a:p>
            <a:pPr marL="1427163" marR="0" lvl="0" indent="-1198563"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Every light-truck model experienced a significant inventory drop from May.</a:t>
            </a:r>
            <a:endPar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endParaRPr>
          </a:p>
        </p:txBody>
      </p:sp>
      <p:sp>
        <p:nvSpPr>
          <p:cNvPr id="17" name="Text Box 36"/>
          <p:cNvSpPr txBox="1">
            <a:spLocks noChangeArrowheads="1"/>
          </p:cNvSpPr>
          <p:nvPr/>
        </p:nvSpPr>
        <p:spPr bwMode="auto">
          <a:xfrm>
            <a:off x="0" y="237744"/>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Canada </a:t>
            </a: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Light-truck Inventory</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
            </a:r>
            <a:b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b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N.A. Production Model</a:t>
            </a:r>
          </a:p>
        </p:txBody>
      </p:sp>
      <p:sp>
        <p:nvSpPr>
          <p:cNvPr id="20" name="Text Box 5"/>
          <p:cNvSpPr txBox="1">
            <a:spLocks noChangeArrowheads="1"/>
          </p:cNvSpPr>
          <p:nvPr/>
        </p:nvSpPr>
        <p:spPr bwMode="auto">
          <a:xfrm>
            <a:off x="2194560" y="5669280"/>
            <a:ext cx="57054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ct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Honda Canada utilizes data based on last 60-days of sales to calculate inventory</a:t>
            </a:r>
          </a:p>
        </p:txBody>
      </p:sp>
      <p:sp>
        <p:nvSpPr>
          <p:cNvPr id="19" name="Rectangle 38"/>
          <p:cNvSpPr>
            <a:spLocks noChangeArrowheads="1"/>
          </p:cNvSpPr>
          <p:nvPr/>
        </p:nvSpPr>
        <p:spPr bwMode="auto">
          <a:xfrm flipV="1">
            <a:off x="2183662" y="4390315"/>
            <a:ext cx="8179538" cy="62410"/>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graphicFrame>
        <p:nvGraphicFramePr>
          <p:cNvPr id="23" name="Chart 22"/>
          <p:cNvGraphicFramePr/>
          <p:nvPr>
            <p:extLst/>
          </p:nvPr>
        </p:nvGraphicFramePr>
        <p:xfrm>
          <a:off x="1724800" y="1406577"/>
          <a:ext cx="7876401" cy="368988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10010272" y="4256103"/>
            <a:ext cx="845288" cy="330833"/>
          </a:xfrm>
          <a:prstGeom prst="rect">
            <a:avLst/>
          </a:prstGeom>
          <a:solidFill>
            <a:srgbClr val="FFFF99"/>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60-70 Days</a:t>
            </a:r>
          </a:p>
        </p:txBody>
      </p:sp>
    </p:spTree>
    <p:extLst>
      <p:ext uri="{BB962C8B-B14F-4D97-AF65-F5344CB8AC3E}">
        <p14:creationId xmlns:p14="http://schemas.microsoft.com/office/powerpoint/2010/main" val="3566318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14193"/>
          <a:stretch/>
        </p:blipFill>
        <p:spPr>
          <a:xfrm>
            <a:off x="304800" y="0"/>
            <a:ext cx="11988513" cy="6858001"/>
          </a:xfrm>
          <a:prstGeom prst="rect">
            <a:avLst/>
          </a:prstGeom>
        </p:spPr>
      </p:pic>
      <p:sp>
        <p:nvSpPr>
          <p:cNvPr id="37" name="Rectangle 15"/>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3" name="Rectangle 20"/>
          <p:cNvSpPr>
            <a:spLocks noChangeArrowheads="1"/>
          </p:cNvSpPr>
          <p:nvPr/>
        </p:nvSpPr>
        <p:spPr bwMode="auto">
          <a:xfrm>
            <a:off x="0" y="533400"/>
            <a:ext cx="9220200" cy="1293878"/>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rgbClr val="C00000"/>
                </a:solidFill>
                <a:effectLst/>
                <a:uLnTx/>
                <a:uFillTx/>
                <a:latin typeface="Arial"/>
                <a:ea typeface="HGSSoeiKakugothicUB" pitchFamily="50" charset="-128"/>
                <a:cs typeface="+mn-cs"/>
              </a:rPr>
              <a:t>Mexico </a:t>
            </a:r>
            <a:r>
              <a:rPr kumimoji="0" lang="en-US" sz="5400" b="0" i="0" u="none" strike="noStrike" kern="1200" cap="none" spc="0" normalizeH="0" baseline="0" noProof="0" dirty="0">
                <a:ln>
                  <a:noFill/>
                </a:ln>
                <a:solidFill>
                  <a:srgbClr val="C00000"/>
                </a:solidFill>
                <a:effectLst/>
                <a:uLnTx/>
                <a:uFillTx/>
                <a:latin typeface="Arial"/>
                <a:ea typeface="HGSSoeiKakugothicUB" pitchFamily="50" charset="-128"/>
                <a:cs typeface="+mn-cs"/>
              </a:rPr>
              <a:t>Sales</a:t>
            </a:r>
          </a:p>
        </p:txBody>
      </p:sp>
    </p:spTree>
    <p:extLst>
      <p:ext uri="{BB962C8B-B14F-4D97-AF65-F5344CB8AC3E}">
        <p14:creationId xmlns:p14="http://schemas.microsoft.com/office/powerpoint/2010/main" val="1717844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37"/>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6802" name="Text Box 137"/>
          <p:cNvSpPr txBox="1">
            <a:spLocks noChangeArrowheads="1"/>
          </p:cNvSpPr>
          <p:nvPr/>
        </p:nvSpPr>
        <p:spPr bwMode="auto">
          <a:xfrm rot="10800000">
            <a:off x="2055039" y="4648203"/>
            <a:ext cx="553998" cy="1038225"/>
          </a:xfrm>
          <a:prstGeom prst="rect">
            <a:avLst/>
          </a:prstGeom>
          <a:noFill/>
          <a:ln w="9525">
            <a:noFill/>
            <a:miter lim="800000"/>
            <a:headEnd/>
            <a:tailEnd/>
          </a:ln>
        </p:spPr>
        <p:txBody>
          <a:bodyPr vert="eaVe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t>Light</a:t>
            </a:r>
            <a:b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br>
            <a:r>
              <a:rPr kumimoji="0" lang="en-US" sz="1200" b="1" i="0" u="none" strike="noStrike" kern="1200" cap="none" spc="0" normalizeH="0" baseline="0" noProof="0">
                <a:ln>
                  <a:noFill/>
                </a:ln>
                <a:solidFill>
                  <a:srgbClr val="FFFFFF"/>
                </a:solidFill>
                <a:effectLst/>
                <a:uLnTx/>
                <a:uFillTx/>
                <a:latin typeface="Arial" charset="0"/>
                <a:ea typeface="HGPSoeiKakupoptai" pitchFamily="50" charset="-128"/>
                <a:cs typeface="+mn-cs"/>
              </a:rPr>
              <a:t> trucks </a:t>
            </a:r>
          </a:p>
        </p:txBody>
      </p:sp>
      <p:sp>
        <p:nvSpPr>
          <p:cNvPr id="156803" name="Text Box 138"/>
          <p:cNvSpPr txBox="1">
            <a:spLocks noChangeArrowheads="1"/>
          </p:cNvSpPr>
          <p:nvPr/>
        </p:nvSpPr>
        <p:spPr bwMode="auto">
          <a:xfrm rot="10800000">
            <a:off x="2146578" y="3181350"/>
            <a:ext cx="369332" cy="1066800"/>
          </a:xfrm>
          <a:prstGeom prst="rect">
            <a:avLst/>
          </a:prstGeom>
          <a:noFill/>
          <a:ln w="9525">
            <a:noFill/>
            <a:miter lim="800000"/>
            <a:headEnd/>
            <a:tailEnd/>
          </a:ln>
        </p:spPr>
        <p:txBody>
          <a:bodyPr vert="eaVert">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56805" name="Text Box 140"/>
          <p:cNvSpPr txBox="1">
            <a:spLocks noChangeArrowheads="1"/>
          </p:cNvSpPr>
          <p:nvPr/>
        </p:nvSpPr>
        <p:spPr bwMode="auto">
          <a:xfrm>
            <a:off x="2058988" y="5638804"/>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35975" name="Rectangle 136"/>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9" name="Group 138"/>
          <p:cNvGraphicFramePr>
            <a:graphicFrameLocks noGrp="1"/>
          </p:cNvGraphicFramePr>
          <p:nvPr>
            <p:extLst>
              <p:ext uri="{D42A27DB-BD31-4B8C-83A1-F6EECF244321}">
                <p14:modId xmlns:p14="http://schemas.microsoft.com/office/powerpoint/2010/main" val="1656032914"/>
              </p:ext>
            </p:extLst>
          </p:nvPr>
        </p:nvGraphicFramePr>
        <p:xfrm>
          <a:off x="1097280" y="1463040"/>
          <a:ext cx="10241280" cy="484632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May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C0000"/>
                          </a:solidFill>
                          <a:effectLst/>
                          <a:latin typeface="+mn-lt"/>
                          <a:ea typeface="HGSSoeiKakugothicUB" pitchFamily="50" charset="-128"/>
                          <a:cs typeface="+mn-cs"/>
                        </a:rPr>
                        <a:t>Honda de Mexico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6,293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-68.7%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19,378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33,094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-41.4%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Honda Division Total</a:t>
                      </a:r>
                      <a:endParaRPr kumimoji="0" lang="en-US" sz="14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1,943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6,151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-68.4%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32,278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-41.0%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Accord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1,307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-47.8%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902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-37.9%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4,828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-36.0%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Civic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849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2,451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4,343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-43.6%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Fit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378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-86.0%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1,444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-45.7%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09101052"/>
                  </a:ext>
                </a:extLst>
              </a:tr>
              <a:tr h="320040">
                <a:tc vMerge="1">
                  <a:txBody>
                    <a:bodyPr/>
                    <a:lstStyle/>
                    <a:p>
                      <a:endParaRPr lang="en-US"/>
                    </a:p>
                  </a:txBody>
                  <a:tcPr/>
                </a:tc>
                <a:tc>
                  <a:txBody>
                    <a:bodyPr/>
                    <a:lstStyle/>
                    <a:p>
                      <a:pPr marL="117475"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Insight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-70.0%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-35.6%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BR-V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347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2,413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-34.4%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380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1,554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4,995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8,634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-42.1%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HR-V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397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1,507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-73.7%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4,489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7,408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-39.4%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Odyssey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-72.6%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-51.5%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Pilot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smtClean="0">
                          <a:ln>
                            <a:noFill/>
                          </a:ln>
                          <a:solidFill>
                            <a:srgbClr val="C00000"/>
                          </a:solidFill>
                          <a:effectLst/>
                          <a:latin typeface="+mn-lt"/>
                          <a:ea typeface="HGSSoeiKakugothicUB" pitchFamily="50" charset="-128"/>
                          <a:cs typeface="+mn-cs"/>
                        </a:rPr>
                        <a:t>-77.2%</a:t>
                      </a:r>
                      <a:endParaRPr kumimoji="0" lang="en-US" sz="1400" b="1" i="0" u="none" strike="noStrike" kern="1200" cap="none" normalizeH="0" baseline="0" dirty="0" smtClean="0">
                        <a:ln>
                          <a:noFill/>
                        </a:ln>
                        <a:solidFill>
                          <a:srgbClr val="C00000"/>
                        </a:solidFill>
                        <a:effectLst/>
                        <a:latin typeface="+mn-lt"/>
                        <a:ea typeface="HGSSoeiKakugothicUB" pitchFamily="50" charset="-128"/>
                        <a:cs typeface="+mn-cs"/>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629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-51.8%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9282063"/>
                  </a:ext>
                </a:extLst>
              </a:tr>
            </a:tbl>
          </a:graphicData>
        </a:graphic>
      </p:graphicFrame>
      <p:sp>
        <p:nvSpPr>
          <p:cNvPr id="13"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de Mexico Auto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Sales – Honda Division</a:t>
            </a:r>
            <a:endPar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endParaRPr>
          </a:p>
        </p:txBody>
      </p:sp>
      <p:sp>
        <p:nvSpPr>
          <p:cNvPr id="15" name="Text Box 140"/>
          <p:cNvSpPr txBox="1">
            <a:spLocks noChangeArrowheads="1"/>
          </p:cNvSpPr>
          <p:nvPr/>
        </p:nvSpPr>
        <p:spPr bwMode="auto">
          <a:xfrm>
            <a:off x="1828800" y="63246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18" name="Text Box 137"/>
          <p:cNvSpPr txBox="1">
            <a:spLocks noChangeArrowheads="1"/>
          </p:cNvSpPr>
          <p:nvPr/>
        </p:nvSpPr>
        <p:spPr bwMode="auto">
          <a:xfrm rot="10800000">
            <a:off x="1255787" y="47302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9"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4060696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26"/>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B050"/>
              </a:solidFill>
              <a:effectLst/>
              <a:uLnTx/>
              <a:uFillTx/>
              <a:latin typeface="Arial" charset="0"/>
              <a:ea typeface="+mn-ea"/>
              <a:cs typeface="+mn-cs"/>
            </a:endParaRPr>
          </a:p>
        </p:txBody>
      </p:sp>
      <p:sp>
        <p:nvSpPr>
          <p:cNvPr id="36867" name="Rectangle 127"/>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8840" name="Text Box 128"/>
          <p:cNvSpPr txBox="1">
            <a:spLocks noChangeArrowheads="1"/>
          </p:cNvSpPr>
          <p:nvPr/>
        </p:nvSpPr>
        <p:spPr bwMode="auto">
          <a:xfrm rot="10800000">
            <a:off x="2145268" y="3409950"/>
            <a:ext cx="369332" cy="7620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58841" name="Text Box 129"/>
          <p:cNvSpPr txBox="1">
            <a:spLocks noChangeArrowheads="1"/>
          </p:cNvSpPr>
          <p:nvPr/>
        </p:nvSpPr>
        <p:spPr bwMode="auto">
          <a:xfrm rot="10800000">
            <a:off x="2069326" y="4324350"/>
            <a:ext cx="553998" cy="800100"/>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Light</a:t>
            </a:r>
            <a:b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br>
            <a:r>
              <a:rPr kumimoji="0" lang="en-US" sz="12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 trucks </a:t>
            </a:r>
          </a:p>
        </p:txBody>
      </p:sp>
      <p:graphicFrame>
        <p:nvGraphicFramePr>
          <p:cNvPr id="9" name="Group 125"/>
          <p:cNvGraphicFramePr>
            <a:graphicFrameLocks noGrp="1"/>
          </p:cNvGraphicFramePr>
          <p:nvPr>
            <p:extLst>
              <p:ext uri="{D42A27DB-BD31-4B8C-83A1-F6EECF244321}">
                <p14:modId xmlns:p14="http://schemas.microsoft.com/office/powerpoint/2010/main" val="2995180311"/>
              </p:ext>
            </p:extLst>
          </p:nvPr>
        </p:nvGraphicFramePr>
        <p:xfrm>
          <a:off x="1097280" y="1463040"/>
          <a:ext cx="10241280" cy="324612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May</a:t>
                      </a:r>
                      <a:endParaRPr kumimoji="0" lang="en-US" sz="1400" b="1" i="0" u="none" strike="noStrike" cap="none" normalizeH="0" baseline="30000" dirty="0" smtClean="0">
                        <a:ln>
                          <a:noFill/>
                        </a:ln>
                        <a:solidFill>
                          <a:srgbClr val="000066"/>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C0000"/>
                          </a:solidFill>
                          <a:effectLst/>
                          <a:latin typeface="+mn-lt"/>
                          <a:ea typeface="HGSSoeiKakugothicUB" pitchFamily="50" charset="-128"/>
                          <a:cs typeface="+mn-cs"/>
                        </a:rPr>
                        <a:t>Honda de Mexico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1,969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6,293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-68.7%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19,378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33,094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-41.4%</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-81.6%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816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-57.6%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24</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-95.8%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72</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-72.2%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-75.0%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-86.7%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-76.5%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-93.1%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-61.7%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-71.6%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501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-50.9%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1" name="Text Box 137"/>
          <p:cNvSpPr txBox="1">
            <a:spLocks noChangeArrowheads="1"/>
          </p:cNvSpPr>
          <p:nvPr/>
        </p:nvSpPr>
        <p:spPr bwMode="auto">
          <a:xfrm rot="10800000">
            <a:off x="1150074" y="4026568"/>
            <a:ext cx="615553" cy="762000"/>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2" name="Text Box 138"/>
          <p:cNvSpPr txBox="1">
            <a:spLocks noChangeArrowheads="1"/>
          </p:cNvSpPr>
          <p:nvPr/>
        </p:nvSpPr>
        <p:spPr bwMode="auto">
          <a:xfrm rot="10800000">
            <a:off x="1276290" y="3124199"/>
            <a:ext cx="400110" cy="965479"/>
          </a:xfrm>
          <a:prstGeom prst="rect">
            <a:avLst/>
          </a:prstGeom>
          <a:noFill/>
          <a:ln w="9525">
            <a:noFill/>
            <a:miter lim="800000"/>
            <a:headEnd/>
            <a:tailEnd/>
          </a:ln>
        </p:spPr>
        <p:txBody>
          <a:bodyPr vert="eaVert"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
        <p:nvSpPr>
          <p:cNvPr id="13"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     Honda </a:t>
            </a:r>
            <a:r>
              <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rPr>
              <a:t>de Mexico Auto </a:t>
            </a:r>
            <a:r>
              <a:rPr kumimoji="0" lang="en-US" sz="3600" b="0" i="0" u="none" strike="noStrike" kern="1200" cap="none" spc="0" normalizeH="0" baseline="0" noProof="0" dirty="0" smtClean="0">
                <a:ln>
                  <a:noFill/>
                </a:ln>
                <a:solidFill>
                  <a:schemeClr val="bg1"/>
                </a:solidFill>
                <a:effectLst/>
                <a:uLnTx/>
                <a:uFillTx/>
                <a:latin typeface="Arial" charset="0"/>
                <a:ea typeface="HGP創英角ｺﾞｼｯｸUB" pitchFamily="50" charset="-128"/>
                <a:cs typeface="+mn-cs"/>
              </a:rPr>
              <a:t>Sales – Acura Division</a:t>
            </a:r>
            <a:endParaRPr kumimoji="0" lang="en-US" sz="3600" b="0" i="0" u="none" strike="noStrike" kern="1200" cap="none" spc="0" normalizeH="0" baseline="0" noProof="0" dirty="0">
              <a:ln>
                <a:noFill/>
              </a:ln>
              <a:solidFill>
                <a:schemeClr val="bg1"/>
              </a:solidFill>
              <a:effectLst/>
              <a:uLnTx/>
              <a:uFillTx/>
              <a:latin typeface="Arial" charset="0"/>
              <a:ea typeface="HGP創英角ｺﾞｼｯｸUB" pitchFamily="50" charset="-128"/>
              <a:cs typeface="+mn-cs"/>
            </a:endParaRPr>
          </a:p>
        </p:txBody>
      </p:sp>
      <p:sp>
        <p:nvSpPr>
          <p:cNvPr id="14" name="Text Box 130"/>
          <p:cNvSpPr txBox="1">
            <a:spLocks noChangeArrowheads="1"/>
          </p:cNvSpPr>
          <p:nvPr/>
        </p:nvSpPr>
        <p:spPr bwMode="auto">
          <a:xfrm>
            <a:off x="1895408" y="47244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Tree>
    <p:extLst>
      <p:ext uri="{BB962C8B-B14F-4D97-AF65-F5344CB8AC3E}">
        <p14:creationId xmlns:p14="http://schemas.microsoft.com/office/powerpoint/2010/main" val="2902763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3418"/>
          <a:stretch/>
        </p:blipFill>
        <p:spPr>
          <a:xfrm>
            <a:off x="266700" y="0"/>
            <a:ext cx="11925300" cy="6883400"/>
          </a:xfrm>
          <a:prstGeom prst="rect">
            <a:avLst/>
          </a:prstGeom>
        </p:spPr>
      </p:pic>
      <p:sp>
        <p:nvSpPr>
          <p:cNvPr id="11" name="Rectangle 20"/>
          <p:cNvSpPr>
            <a:spLocks noChangeArrowheads="1"/>
          </p:cNvSpPr>
          <p:nvPr/>
        </p:nvSpPr>
        <p:spPr bwMode="auto">
          <a:xfrm>
            <a:off x="0" y="533400"/>
            <a:ext cx="9220200" cy="1293878"/>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6631" name="Text Box 6"/>
          <p:cNvSpPr txBox="1">
            <a:spLocks noChangeArrowheads="1"/>
          </p:cNvSpPr>
          <p:nvPr/>
        </p:nvSpPr>
        <p:spPr bwMode="auto">
          <a:xfrm>
            <a:off x="685800" y="718674"/>
            <a:ext cx="5562600" cy="92333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Arial"/>
                <a:ea typeface="HGSSoeiKakugothicUB" pitchFamily="50" charset="-128"/>
                <a:cs typeface="+mn-cs"/>
              </a:rPr>
              <a:t>U.S. </a:t>
            </a:r>
            <a:r>
              <a:rPr kumimoji="0" lang="en-US" sz="5400" b="0" i="0" u="none" strike="noStrike" kern="1200" cap="none" spc="0" normalizeH="0" baseline="0" noProof="0" dirty="0">
                <a:ln>
                  <a:noFill/>
                </a:ln>
                <a:solidFill>
                  <a:schemeClr val="bg1"/>
                </a:solidFill>
                <a:effectLst/>
                <a:uLnTx/>
                <a:uFillTx/>
                <a:latin typeface="Arial"/>
                <a:ea typeface="HGSSoeiKakugothicUB" pitchFamily="50" charset="-128"/>
                <a:cs typeface="+mn-cs"/>
              </a:rPr>
              <a:t>Sales</a:t>
            </a:r>
          </a:p>
        </p:txBody>
      </p:sp>
      <p:sp>
        <p:nvSpPr>
          <p:cNvPr id="37" name="Rectangle 15"/>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660661"/>
            <a:ext cx="1974302" cy="1039356"/>
          </a:xfrm>
          <a:prstGeom prst="rect">
            <a:avLst/>
          </a:prstGeom>
        </p:spPr>
      </p:pic>
    </p:spTree>
    <p:extLst>
      <p:ext uri="{BB962C8B-B14F-4D97-AF65-F5344CB8AC3E}">
        <p14:creationId xmlns:p14="http://schemas.microsoft.com/office/powerpoint/2010/main" val="454044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37"/>
          <p:cNvSpPr>
            <a:spLocks noChangeArrowheads="1"/>
          </p:cNvSpPr>
          <p:nvPr/>
        </p:nvSpPr>
        <p:spPr bwMode="auto">
          <a:xfrm>
            <a:off x="296333"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Arial" charset="0"/>
              <a:ea typeface="+mn-ea"/>
              <a:cs typeface="+mn-cs"/>
            </a:endParaRPr>
          </a:p>
        </p:txBody>
      </p:sp>
      <p:sp>
        <p:nvSpPr>
          <p:cNvPr id="82052" name="Text Box 139"/>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charset="0"/>
                <a:ea typeface="HGP創英角ｺﾞｼｯｸUB" pitchFamily="50" charset="-128"/>
                <a:cs typeface="+mn-cs"/>
              </a:rPr>
              <a:t>     American </a:t>
            </a:r>
            <a:r>
              <a:rPr kumimoji="0" lang="en-US" sz="3600" b="0" i="0" u="none" strike="noStrike" kern="1200" cap="none" spc="0" normalizeH="0" baseline="0" noProof="0" dirty="0">
                <a:ln>
                  <a:noFill/>
                </a:ln>
                <a:solidFill>
                  <a:prstClr val="white"/>
                </a:solidFill>
                <a:effectLst/>
                <a:uLnTx/>
                <a:uFillTx/>
                <a:latin typeface="Arial" charset="0"/>
                <a:ea typeface="HGP創英角ｺﾞｼｯｸUB" pitchFamily="50" charset="-128"/>
                <a:cs typeface="+mn-cs"/>
              </a:rPr>
              <a:t>Honda U.S. Auto Sales – Honda Division</a:t>
            </a:r>
          </a:p>
        </p:txBody>
      </p:sp>
      <p:sp>
        <p:nvSpPr>
          <p:cNvPr id="156805" name="Text Box 140"/>
          <p:cNvSpPr txBox="1">
            <a:spLocks noChangeArrowheads="1"/>
          </p:cNvSpPr>
          <p:nvPr/>
        </p:nvSpPr>
        <p:spPr bwMode="auto">
          <a:xfrm>
            <a:off x="2058988" y="5638804"/>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sp>
        <p:nvSpPr>
          <p:cNvPr id="35975" name="Rectangle 136"/>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 Box 130"/>
          <p:cNvSpPr txBox="1">
            <a:spLocks noChangeArrowheads="1"/>
          </p:cNvSpPr>
          <p:nvPr/>
        </p:nvSpPr>
        <p:spPr bwMode="auto">
          <a:xfrm>
            <a:off x="1895408" y="66294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2" name="Group 138"/>
          <p:cNvGraphicFramePr>
            <a:graphicFrameLocks noGrp="1"/>
          </p:cNvGraphicFramePr>
          <p:nvPr>
            <p:extLst>
              <p:ext uri="{D42A27DB-BD31-4B8C-83A1-F6EECF244321}">
                <p14:modId xmlns:p14="http://schemas.microsoft.com/office/powerpoint/2010/main" val="627059571"/>
              </p:ext>
            </p:extLst>
          </p:nvPr>
        </p:nvGraphicFramePr>
        <p:xfrm>
          <a:off x="1097280" y="1463040"/>
          <a:ext cx="10241280" cy="51663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0066"/>
                          </a:solidFill>
                          <a:effectLst/>
                          <a:latin typeface="+mn-lt"/>
                          <a:ea typeface="HGSSoeiKakugothicUB" pitchFamily="50" charset="-128"/>
                          <a:cs typeface="+mn-cs"/>
                        </a:rPr>
                        <a:t>May</a:t>
                      </a:r>
                      <a:endParaRPr kumimoji="0" lang="en-US" sz="1400" b="1" i="0" u="none" strike="noStrike" kern="1200" cap="none" normalizeH="0" baseline="30000" dirty="0" smtClean="0">
                        <a:ln>
                          <a:noFill/>
                        </a:ln>
                        <a:solidFill>
                          <a:srgbClr val="000066"/>
                        </a:solidFill>
                        <a:effectLst/>
                        <a:latin typeface="+mn-lt"/>
                        <a:ea typeface="HGSSoeiKakugothicUB" pitchFamily="50" charset="-128"/>
                        <a:cs typeface="+mn-c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3504785662"/>
                  </a:ext>
                </a:extLst>
              </a:tr>
              <a:tr h="411480">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American Honda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120,977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145,532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-16.9%</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477,513</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641,094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-25.5%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Honda Division Total</a:t>
                      </a:r>
                      <a:endParaRPr kumimoji="0" lang="en-US" sz="1400" b="1" i="0" u="none" strike="noStrike" cap="none" normalizeH="0" baseline="30000" dirty="0" smtClean="0">
                        <a:ln>
                          <a:noFill/>
                        </a:ln>
                        <a:solidFill>
                          <a:srgbClr val="CC0000"/>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110,636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131,985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-16.2%</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433,594</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579,475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-25.2%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Accord</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17,369</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23,892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-27.3%</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73,345</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107,542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-31.8%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Civic</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27,244</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32,800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-16.9%</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104,598</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139,421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-25.0%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Clarity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248</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906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-72.6%</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1,593</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5,953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-73.2%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Fit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2,598</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3,918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-33.7%</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10,964</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13,553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-19.1%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Insight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1,127</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2,653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-57.5%</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5,541</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10,181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-45.6%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86003540"/>
                  </a:ext>
                </a:extLst>
              </a:tr>
              <a:tr h="320040">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CR-V</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29,023</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30,893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112,410</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146,517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-23.3%</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HR-V</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7,063</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8,565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-17.5%</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29,383</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37,486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-21.6%</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Odyssey</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7,648</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9,519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-19.7%</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27,971</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38,298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-27.0%</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Passport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3,536</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3,434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+3.0%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12,963</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11,155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006600"/>
                          </a:solidFill>
                          <a:effectLst/>
                          <a:latin typeface="+mn-lt"/>
                          <a:ea typeface="HGSSoeiKakugothicUB" pitchFamily="50" charset="-128"/>
                          <a:cs typeface="+mn-cs"/>
                        </a:rPr>
                        <a:t>+16.2%</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09420538"/>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Pilot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12,227</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12,517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-2.3%</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42,687</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56,873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-24.9%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5603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Ridgeline</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2,553</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2,888</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-11.6%</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12,138</a:t>
                      </a:r>
                    </a:p>
                  </a:txBody>
                  <a:tcPr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12,494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49282063"/>
                  </a:ext>
                </a:extLst>
              </a:tr>
            </a:tbl>
          </a:graphicData>
        </a:graphic>
      </p:graphicFrame>
      <p:sp>
        <p:nvSpPr>
          <p:cNvPr id="10" name="Text Box 137"/>
          <p:cNvSpPr txBox="1">
            <a:spLocks noChangeArrowheads="1"/>
          </p:cNvSpPr>
          <p:nvPr/>
        </p:nvSpPr>
        <p:spPr bwMode="auto">
          <a:xfrm rot="10800000">
            <a:off x="1255787" y="4920741"/>
            <a:ext cx="400110" cy="1556259"/>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1" name="Text Box 138"/>
          <p:cNvSpPr txBox="1">
            <a:spLocks noChangeArrowheads="1"/>
          </p:cNvSpPr>
          <p:nvPr/>
        </p:nvSpPr>
        <p:spPr bwMode="auto">
          <a:xfrm rot="10800000">
            <a:off x="1255787" y="3425952"/>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667478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26"/>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127"/>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3971" name="Text Box 3"/>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charset="0"/>
                <a:ea typeface="HGP創英角ｺﾞｼｯｸUB" pitchFamily="50" charset="-128"/>
                <a:cs typeface="+mn-cs"/>
              </a:rPr>
              <a:t>     American </a:t>
            </a:r>
            <a:r>
              <a:rPr kumimoji="0" lang="en-US" sz="3600" b="0" i="0" u="none" strike="noStrike" kern="1200" cap="none" spc="0" normalizeH="0" baseline="0" noProof="0" dirty="0">
                <a:ln>
                  <a:noFill/>
                </a:ln>
                <a:solidFill>
                  <a:prstClr val="white"/>
                </a:solidFill>
                <a:effectLst/>
                <a:uLnTx/>
                <a:uFillTx/>
                <a:latin typeface="Arial" charset="0"/>
                <a:ea typeface="HGP創英角ｺﾞｼｯｸUB" pitchFamily="50" charset="-128"/>
                <a:cs typeface="+mn-cs"/>
              </a:rPr>
              <a:t>Honda U.S. Auto Sales – Acura Division</a:t>
            </a:r>
          </a:p>
        </p:txBody>
      </p:sp>
      <p:sp>
        <p:nvSpPr>
          <p:cNvPr id="10" name="Text Box 130"/>
          <p:cNvSpPr txBox="1">
            <a:spLocks noChangeArrowheads="1"/>
          </p:cNvSpPr>
          <p:nvPr/>
        </p:nvSpPr>
        <p:spPr bwMode="auto">
          <a:xfrm>
            <a:off x="1895408" y="5029200"/>
            <a:ext cx="2600392"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Based on year-over-year sales results.</a:t>
            </a:r>
          </a:p>
        </p:txBody>
      </p:sp>
      <p:graphicFrame>
        <p:nvGraphicFramePr>
          <p:cNvPr id="13" name="Group 125"/>
          <p:cNvGraphicFramePr>
            <a:graphicFrameLocks noGrp="1"/>
          </p:cNvGraphicFramePr>
          <p:nvPr>
            <p:extLst>
              <p:ext uri="{D42A27DB-BD31-4B8C-83A1-F6EECF244321}">
                <p14:modId xmlns:p14="http://schemas.microsoft.com/office/powerpoint/2010/main" val="2346966814"/>
              </p:ext>
            </p:extLst>
          </p:nvPr>
        </p:nvGraphicFramePr>
        <p:xfrm>
          <a:off x="1097280" y="1463040"/>
          <a:ext cx="10241280" cy="3566160"/>
        </p:xfrm>
        <a:graphic>
          <a:graphicData uri="http://schemas.openxmlformats.org/drawingml/2006/table">
            <a:tbl>
              <a:tblPr/>
              <a:tblGrid>
                <a:gridCol w="7315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23444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gridCol w="123444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1234440">
                  <a:extLst>
                    <a:ext uri="{9D8B030D-6E8A-4147-A177-3AD203B41FA5}">
                      <a16:colId xmlns:a16="http://schemas.microsoft.com/office/drawing/2014/main" val="20007"/>
                    </a:ext>
                  </a:extLst>
                </a:gridCol>
              </a:tblGrid>
              <a:tr h="4114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2"/>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May</a:t>
                      </a:r>
                      <a:endParaRPr kumimoji="0" lang="en-US" sz="1400" b="1" i="0" u="none" strike="noStrike" cap="none" normalizeH="0" baseline="30000" dirty="0" smtClean="0">
                        <a:ln>
                          <a:noFill/>
                        </a:ln>
                        <a:solidFill>
                          <a:srgbClr val="000066"/>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YTD</a:t>
                      </a: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2020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2019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66"/>
                          </a:solidFill>
                          <a:effectLst/>
                          <a:latin typeface="+mj-lt"/>
                          <a:ea typeface="HGSSoeiKakugothicUB" pitchFamily="50" charset="-128"/>
                        </a:rPr>
                        <a:t>% Change</a:t>
                      </a:r>
                      <a:r>
                        <a:rPr kumimoji="0" lang="en-US" sz="1400" b="1" i="0" u="none" strike="noStrike" cap="none" normalizeH="0" baseline="30000" dirty="0" smtClean="0">
                          <a:ln>
                            <a:noFill/>
                          </a:ln>
                          <a:solidFill>
                            <a:srgbClr val="000066"/>
                          </a:solidFill>
                          <a:effectLst/>
                          <a:latin typeface="+mj-lt"/>
                          <a:ea typeface="HGSSoeiKakugothicUB" pitchFamily="50" charset="-128"/>
                        </a:rPr>
                        <a:t>*</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American Honda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120,977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145,532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-16.9%</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477,513</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641,094</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-25.5%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C0000"/>
                        </a:solidFill>
                        <a:effectLst/>
                        <a:latin typeface="+mj-lt"/>
                        <a:ea typeface="HGSSoeiKakugothicUB" pitchFamily="50"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C0000"/>
                          </a:solidFill>
                          <a:effectLst/>
                          <a:latin typeface="+mj-lt"/>
                          <a:ea typeface="HGSSoeiKakugothicUB" pitchFamily="50" charset="-128"/>
                        </a:rPr>
                        <a:t>Acura Division 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10,341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13,547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-23.7%</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43,919</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61,619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-28.7%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004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ILX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1,039</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1,351</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-23.1%</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4,286</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mn-lt"/>
                          <a:ea typeface="HGSSoeiKakugothicUB" pitchFamily="50" charset="-128"/>
                          <a:cs typeface="+mn-cs"/>
                        </a:rPr>
                        <a:t>5,644</a:t>
                      </a: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-24.1%</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NSX</a:t>
                      </a:r>
                    </a:p>
                  </a:txBody>
                  <a:tcPr marL="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-80.0%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45</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132</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-65.9%</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86798716"/>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91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-22.0%</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276</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623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smtClean="0">
                          <a:ln>
                            <a:noFill/>
                          </a:ln>
                          <a:solidFill>
                            <a:srgbClr val="C00000"/>
                          </a:solidFill>
                          <a:effectLst/>
                          <a:latin typeface="+mn-lt"/>
                          <a:ea typeface="HGSSoeiKakugothicUB" pitchFamily="50" charset="-128"/>
                          <a:cs typeface="+mn-cs"/>
                        </a:rPr>
                        <a:t>-55.7%</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mj-lt"/>
                        <a:ea typeface="HGSSoeiKakugothicUB"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TLX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1,467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2,235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-34.4%</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7,975</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11,360</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-29.8%</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004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mj-lt"/>
                        <a:ea typeface="HGSSoeiKakugothicUB" pitchFamily="50" charset="-128"/>
                      </a:endParaRPr>
                    </a:p>
                  </a:txBody>
                  <a:tcPr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MDX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3,331</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4,425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-24.7%</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13,997</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18,547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-24.5%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   RDX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chemeClr val="bg1"/>
                        </a:gs>
                        <a:gs pos="100000">
                          <a:srgbClr val="C2C2C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4,427</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5,415</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-18.2%</a:t>
                      </a:r>
                    </a:p>
                  </a:txBody>
                  <a:tcPr anchor="ctr" horzOverflow="overflow">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17,340</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ea typeface="HGSSoeiKakugothicUB" pitchFamily="50" charset="-128"/>
                        </a:rPr>
                        <a:t>25,313</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C00000"/>
                          </a:solidFill>
                          <a:effectLst/>
                          <a:latin typeface="+mj-lt"/>
                          <a:ea typeface="HGSSoeiKakugothicUB" pitchFamily="50" charset="-128"/>
                        </a:rPr>
                        <a:t>-31.5%</a:t>
                      </a:r>
                    </a:p>
                  </a:txBody>
                  <a:tcPr anchor="ctr" horzOverflow="overflow">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11" name="Text Box 137"/>
          <p:cNvSpPr txBox="1">
            <a:spLocks noChangeArrowheads="1"/>
          </p:cNvSpPr>
          <p:nvPr/>
        </p:nvSpPr>
        <p:spPr bwMode="auto">
          <a:xfrm rot="10800000">
            <a:off x="1143000" y="4375299"/>
            <a:ext cx="615553" cy="685801"/>
          </a:xfrm>
          <a:prstGeom prst="rect">
            <a:avLst/>
          </a:prstGeom>
          <a:noFill/>
          <a:ln w="9525">
            <a:noFill/>
            <a:miter lim="800000"/>
            <a:headEnd/>
            <a:tailEnd/>
          </a:ln>
        </p:spPr>
        <p:txBody>
          <a:bodyPr vert="eaVert"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Light  </a:t>
            </a: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T</a:t>
            </a:r>
            <a:r>
              <a:rPr kumimoji="0" lang="en-US" sz="1400" b="1" i="0" u="none" strike="noStrike" kern="1200" cap="none" spc="0" normalizeH="0" baseline="0" noProof="0" dirty="0" smtClean="0">
                <a:ln>
                  <a:noFill/>
                </a:ln>
                <a:solidFill>
                  <a:srgbClr val="FFFFFF"/>
                </a:solidFill>
                <a:effectLst/>
                <a:uLnTx/>
                <a:uFillTx/>
                <a:latin typeface="Arial" charset="0"/>
                <a:ea typeface="HGPSoeiKakupoptai" pitchFamily="50" charset="-128"/>
                <a:cs typeface="+mn-cs"/>
              </a:rPr>
              <a:t>rucks </a:t>
            </a:r>
            <a:endPar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endParaRPr>
          </a:p>
        </p:txBody>
      </p:sp>
      <p:sp>
        <p:nvSpPr>
          <p:cNvPr id="12" name="Text Box 138"/>
          <p:cNvSpPr txBox="1">
            <a:spLocks noChangeArrowheads="1"/>
          </p:cNvSpPr>
          <p:nvPr/>
        </p:nvSpPr>
        <p:spPr bwMode="auto">
          <a:xfrm rot="10800000">
            <a:off x="1250722" y="3230880"/>
            <a:ext cx="400110" cy="1066800"/>
          </a:xfrm>
          <a:prstGeom prst="rect">
            <a:avLst/>
          </a:prstGeom>
          <a:noFill/>
          <a:ln w="9525">
            <a:noFill/>
            <a:miter lim="800000"/>
            <a:headEnd/>
            <a:tailEnd/>
          </a:ln>
        </p:spPr>
        <p:txBody>
          <a:bodyPr vert="eaVert"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HGPSoeiKakupoptai" pitchFamily="50" charset="-128"/>
                <a:cs typeface="+mn-cs"/>
              </a:rPr>
              <a:t>Cars</a:t>
            </a:r>
          </a:p>
        </p:txBody>
      </p:sp>
    </p:spTree>
    <p:extLst>
      <p:ext uri="{BB962C8B-B14F-4D97-AF65-F5344CB8AC3E}">
        <p14:creationId xmlns:p14="http://schemas.microsoft.com/office/powerpoint/2010/main" val="1636148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extLst>
              <p:ext uri="{D42A27DB-BD31-4B8C-83A1-F6EECF244321}">
                <p14:modId xmlns:p14="http://schemas.microsoft.com/office/powerpoint/2010/main" val="1092418421"/>
              </p:ext>
            </p:extLst>
          </p:nvPr>
        </p:nvGraphicFramePr>
        <p:xfrm>
          <a:off x="1330325" y="1524000"/>
          <a:ext cx="9418638" cy="4579938"/>
        </p:xfrm>
        <a:graphic>
          <a:graphicData uri="http://schemas.openxmlformats.org/presentationml/2006/ole">
            <mc:AlternateContent xmlns:mc="http://schemas.openxmlformats.org/markup-compatibility/2006">
              <mc:Choice xmlns:v="urn:schemas-microsoft-com:vml" Requires="v">
                <p:oleObj spid="_x0000_s652352" name="Worksheet" r:id="rId4" imgW="7238935" imgH="3878628" progId="Excel.Sheet.8">
                  <p:embed/>
                </p:oleObj>
              </mc:Choice>
              <mc:Fallback>
                <p:oleObj name="Worksheet" r:id="rId4" imgW="7238935" imgH="3878628" progId="Excel.Sheet.8">
                  <p:embed/>
                  <p:pic>
                    <p:nvPicPr>
                      <p:cNvPr id="11" name="Object 2"/>
                      <p:cNvPicPr>
                        <a:picLocks noChangeAspect="1" noChangeArrowheads="1"/>
                      </p:cNvPicPr>
                      <p:nvPr/>
                    </p:nvPicPr>
                    <p:blipFill>
                      <a:blip r:embed="rId5"/>
                      <a:srcRect/>
                      <a:stretch>
                        <a:fillRect/>
                      </a:stretch>
                    </p:blipFill>
                    <p:spPr bwMode="auto">
                      <a:xfrm>
                        <a:off x="1330325" y="1524000"/>
                        <a:ext cx="9418638" cy="4579938"/>
                      </a:xfrm>
                      <a:prstGeom prst="rect">
                        <a:avLst/>
                      </a:prstGeom>
                      <a:solidFill>
                        <a:srgbClr val="000000">
                          <a:alpha val="0"/>
                        </a:srgbClr>
                      </a:solidFill>
                      <a:extLst/>
                    </p:spPr>
                  </p:pic>
                </p:oleObj>
              </mc:Fallback>
            </mc:AlternateContent>
          </a:graphicData>
        </a:graphic>
      </p:graphicFrame>
      <p:sp>
        <p:nvSpPr>
          <p:cNvPr id="86019" name="Rectangle 11"/>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86023"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American </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Honda Monthly Sales Totals</a:t>
            </a:r>
          </a:p>
        </p:txBody>
      </p:sp>
      <p:sp>
        <p:nvSpPr>
          <p:cNvPr id="3080" name="Rectangle 12"/>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mn-cs"/>
            </a:endParaRPr>
          </a:p>
        </p:txBody>
      </p:sp>
      <p:sp>
        <p:nvSpPr>
          <p:cNvPr id="16" name="Rectangle 3"/>
          <p:cNvSpPr>
            <a:spLocks noChangeArrowheads="1"/>
          </p:cNvSpPr>
          <p:nvPr/>
        </p:nvSpPr>
        <p:spPr bwMode="auto">
          <a:xfrm>
            <a:off x="10591800" y="3581400"/>
            <a:ext cx="609600" cy="304800"/>
          </a:xfrm>
          <a:prstGeom prst="rect">
            <a:avLst/>
          </a:prstGeom>
          <a:solidFill>
            <a:srgbClr val="008000">
              <a:alpha val="8392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2018</a:t>
            </a:r>
            <a:endPar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endParaRPr>
          </a:p>
        </p:txBody>
      </p:sp>
      <p:sp>
        <p:nvSpPr>
          <p:cNvPr id="17" name="Rectangle 4"/>
          <p:cNvSpPr>
            <a:spLocks noChangeArrowheads="1"/>
          </p:cNvSpPr>
          <p:nvPr/>
        </p:nvSpPr>
        <p:spPr bwMode="auto">
          <a:xfrm>
            <a:off x="10591800" y="2438400"/>
            <a:ext cx="609600" cy="304800"/>
          </a:xfrm>
          <a:prstGeom prst="rect">
            <a:avLst/>
          </a:prstGeom>
          <a:solidFill>
            <a:srgbClr val="FF0000">
              <a:alpha val="8400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2020</a:t>
            </a:r>
            <a:endPar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endParaRPr>
          </a:p>
        </p:txBody>
      </p:sp>
      <p:sp>
        <p:nvSpPr>
          <p:cNvPr id="18" name="Rectangle 5"/>
          <p:cNvSpPr>
            <a:spLocks noChangeArrowheads="1"/>
          </p:cNvSpPr>
          <p:nvPr/>
        </p:nvSpPr>
        <p:spPr bwMode="auto">
          <a:xfrm>
            <a:off x="10591800" y="3009900"/>
            <a:ext cx="609600" cy="304800"/>
          </a:xfrm>
          <a:prstGeom prst="rect">
            <a:avLst/>
          </a:prstGeom>
          <a:solidFill>
            <a:srgbClr val="000066">
              <a:alpha val="8400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2019</a:t>
            </a:r>
            <a:endParaRPr kumimoji="0" lang="en-US" sz="1400" b="0" i="0" u="none" strike="noStrike" kern="1200" cap="none" spc="0" normalizeH="0" baseline="0" noProof="0" dirty="0">
              <a:ln>
                <a:noFill/>
              </a:ln>
              <a:solidFill>
                <a:prstClr val="white"/>
              </a:solidFill>
              <a:effectLst/>
              <a:uLnTx/>
              <a:uFillTx/>
              <a:latin typeface="Arial"/>
              <a:ea typeface="HGP創英角ｺﾞｼｯｸUB" pitchFamily="50" charset="-128"/>
              <a:cs typeface="+mn-cs"/>
            </a:endParaRPr>
          </a:p>
        </p:txBody>
      </p:sp>
      <p:sp>
        <p:nvSpPr>
          <p:cNvPr id="20" name="Rectangle 19"/>
          <p:cNvSpPr>
            <a:spLocks noChangeArrowheads="1"/>
          </p:cNvSpPr>
          <p:nvPr/>
        </p:nvSpPr>
        <p:spPr bwMode="auto">
          <a:xfrm>
            <a:off x="4179888" y="6172200"/>
            <a:ext cx="3832225" cy="533400"/>
          </a:xfrm>
          <a:prstGeom prst="rect">
            <a:avLst/>
          </a:prstGeom>
          <a:solidFill>
            <a:schemeClr val="tx1">
              <a:lumMod val="65000"/>
              <a:lumOff val="35000"/>
            </a:schemeClr>
          </a:solidFill>
          <a:ln w="9525">
            <a:solidFill>
              <a:schemeClr val="tx1">
                <a:lumMod val="50000"/>
                <a:lumOff val="50000"/>
              </a:schemeClr>
            </a:solidFill>
            <a:miter lim="800000"/>
            <a:headEnd/>
            <a:tailEnd/>
          </a:ln>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b="0" dirty="0" smtClean="0">
                <a:solidFill>
                  <a:prstClr val="white"/>
                </a:solidFill>
                <a:latin typeface="Arial"/>
                <a:ea typeface="HGP創英角ｺﾞｼｯｸUB" pitchFamily="50" charset="-128"/>
              </a:rPr>
              <a:t>May</a:t>
            </a:r>
            <a:r>
              <a:rPr kumimoji="0" lang="en-US" sz="18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2020 Sales – </a:t>
            </a:r>
            <a:r>
              <a:rPr kumimoji="0" lang="en-US" sz="1800" b="0" i="0" u="none" strike="noStrike" kern="1200" cap="none" spc="0" normalizeH="0" baseline="0" noProof="0" dirty="0" smtClean="0">
                <a:ln>
                  <a:noFill/>
                </a:ln>
                <a:solidFill>
                  <a:prstClr val="white"/>
                </a:solidFill>
                <a:effectLst/>
                <a:uLnTx/>
                <a:uFillTx/>
                <a:latin typeface="Arial"/>
                <a:ea typeface="+mn-ea"/>
                <a:cs typeface="+mn-cs"/>
              </a:rPr>
              <a:t>120,977</a:t>
            </a:r>
            <a:endParaRPr kumimoji="0" lang="en-US" sz="1800" b="0" i="0" u="none" strike="noStrike" kern="1200" cap="none" spc="0" normalizeH="0" baseline="30000" noProof="0" dirty="0">
              <a:ln>
                <a:noFill/>
              </a:ln>
              <a:solidFill>
                <a:prstClr val="white"/>
              </a:solidFill>
              <a:effectLst/>
              <a:uLnTx/>
              <a:uFillTx/>
              <a:latin typeface="Arial"/>
              <a:ea typeface="HGP創英角ｺﾞｼｯｸUB" pitchFamily="50" charset="-128"/>
              <a:cs typeface="+mn-cs"/>
            </a:endParaRPr>
          </a:p>
        </p:txBody>
      </p:sp>
      <p:sp>
        <p:nvSpPr>
          <p:cNvPr id="21" name="Rectangle 20"/>
          <p:cNvSpPr/>
          <p:nvPr/>
        </p:nvSpPr>
        <p:spPr>
          <a:xfrm>
            <a:off x="4964151" y="1685551"/>
            <a:ext cx="609600" cy="424095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84282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11"/>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p:txBody>
      </p:sp>
      <p:sp>
        <p:nvSpPr>
          <p:cNvPr id="86023" name="Text Box 6"/>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 </a:t>
            </a:r>
            <a:r>
              <a:rPr kumimoji="0" lang="en-US" sz="3600" b="0" i="0" u="none" strike="noStrike" kern="1200" cap="none" spc="0" normalizeH="0" baseline="0" noProof="0" dirty="0">
                <a:ln>
                  <a:noFill/>
                </a:ln>
                <a:solidFill>
                  <a:schemeClr val="bg1"/>
                </a:solidFill>
                <a:effectLst/>
                <a:uLnTx/>
                <a:uFillTx/>
                <a:latin typeface="Arial"/>
                <a:ea typeface="HGP創英角ｺﾞｼｯｸUB" pitchFamily="50" charset="-128"/>
                <a:cs typeface="+mn-cs"/>
              </a:rPr>
              <a:t>    American Honda Auto Incentives </a:t>
            </a:r>
          </a:p>
        </p:txBody>
      </p:sp>
      <p:sp>
        <p:nvSpPr>
          <p:cNvPr id="3080" name="Rectangle 12"/>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a:ea typeface="+mn-ea"/>
              <a:cs typeface="+mn-cs"/>
            </a:endParaRPr>
          </a:p>
        </p:txBody>
      </p:sp>
      <p:sp>
        <p:nvSpPr>
          <p:cNvPr id="14" name="Rectangle 13"/>
          <p:cNvSpPr>
            <a:spLocks noChangeArrowheads="1"/>
          </p:cNvSpPr>
          <p:nvPr/>
        </p:nvSpPr>
        <p:spPr bwMode="auto">
          <a:xfrm>
            <a:off x="1828800" y="6096000"/>
            <a:ext cx="9144000" cy="645777"/>
          </a:xfrm>
          <a:prstGeom prst="rect">
            <a:avLst/>
          </a:prstGeom>
          <a:solidFill>
            <a:schemeClr val="tx1">
              <a:lumMod val="50000"/>
              <a:lumOff val="50000"/>
            </a:schemeClr>
          </a:solidFill>
          <a:ln w="9525">
            <a:solidFill>
              <a:schemeClr val="tx1">
                <a:lumMod val="50000"/>
                <a:lumOff val="50000"/>
              </a:schemeClr>
            </a:solidFill>
            <a:miter lim="800000"/>
            <a:headEnd/>
            <a:tailEnd/>
          </a:ln>
        </p:spPr>
        <p:txBody>
          <a:bodyPr wrap="square"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American Honda incentives </a:t>
            </a:r>
            <a:r>
              <a:rPr lang="en-US" b="0" dirty="0" smtClean="0">
                <a:solidFill>
                  <a:schemeClr val="bg1"/>
                </a:solidFill>
                <a:latin typeface="Arial"/>
                <a:ea typeface="HGP創英角ｺﾞｼｯｸUB" pitchFamily="50" charset="-128"/>
              </a:rPr>
              <a:t>in</a:t>
            </a:r>
            <a:r>
              <a:rPr kumimoji="0" lang="en-US" sz="1800" b="0" i="0" u="none" strike="noStrike" kern="1200" cap="none" spc="0" normalizeH="0" baseline="0" noProof="0" dirty="0" smtClean="0">
                <a:ln>
                  <a:noFill/>
                </a:ln>
                <a:solidFill>
                  <a:schemeClr val="bg1"/>
                </a:solidFill>
                <a:effectLst/>
                <a:uLnTx/>
                <a:uFillTx/>
                <a:latin typeface="Arial"/>
                <a:ea typeface="HGP創英角ｺﾞｼｯｸUB" pitchFamily="50" charset="-128"/>
                <a:cs typeface="+mn-cs"/>
              </a:rPr>
              <a:t>creased</a:t>
            </a:r>
            <a:r>
              <a:rPr kumimoji="0" lang="en-US" sz="1800" b="0" i="0" u="none" strike="noStrike" kern="1200" cap="none" spc="0" normalizeH="0" noProof="0" dirty="0" smtClean="0">
                <a:ln>
                  <a:noFill/>
                </a:ln>
                <a:solidFill>
                  <a:schemeClr val="bg1"/>
                </a:solidFill>
                <a:effectLst/>
                <a:uLnTx/>
                <a:uFillTx/>
                <a:latin typeface="Arial"/>
                <a:ea typeface="HGP創英角ｺﾞｼｯｸUB" pitchFamily="50" charset="-128"/>
                <a:cs typeface="+mn-cs"/>
              </a:rPr>
              <a:t> </a:t>
            </a:r>
            <a:r>
              <a:rPr lang="en-US" b="0" dirty="0" smtClean="0">
                <a:solidFill>
                  <a:schemeClr val="bg1"/>
                </a:solidFill>
                <a:latin typeface="Arial"/>
                <a:ea typeface="HGP創英角ｺﾞｼｯｸUB" pitchFamily="50" charset="-128"/>
              </a:rPr>
              <a:t>1.9</a:t>
            </a:r>
            <a:r>
              <a:rPr kumimoji="0" lang="en-US" sz="1800" b="0" i="0" u="none" strike="noStrike" kern="1200" cap="none" spc="0" normalizeH="0" noProof="0" dirty="0" smtClean="0">
                <a:ln>
                  <a:noFill/>
                </a:ln>
                <a:solidFill>
                  <a:schemeClr val="bg1"/>
                </a:solidFill>
                <a:effectLst/>
                <a:uLnTx/>
                <a:uFillTx/>
                <a:latin typeface="Arial"/>
                <a:ea typeface="HGP創英角ｺﾞｼｯｸUB" pitchFamily="50" charset="-128"/>
                <a:cs typeface="+mn-cs"/>
              </a:rPr>
              <a:t>% from </a:t>
            </a:r>
            <a:r>
              <a:rPr lang="en-US" b="0" dirty="0" smtClean="0">
                <a:solidFill>
                  <a:schemeClr val="bg1"/>
                </a:solidFill>
                <a:latin typeface="Arial"/>
                <a:ea typeface="HGP創英角ｺﾞｼｯｸUB" pitchFamily="50" charset="-128"/>
              </a:rPr>
              <a:t>April</a:t>
            </a:r>
            <a:r>
              <a:rPr kumimoji="0" lang="en-US" sz="1800" b="0" i="0" u="none" strike="noStrike" kern="1200" cap="none" spc="0" normalizeH="0" noProof="0" dirty="0" smtClean="0">
                <a:ln>
                  <a:noFill/>
                </a:ln>
                <a:solidFill>
                  <a:schemeClr val="bg1"/>
                </a:solidFill>
                <a:effectLst/>
                <a:uLnTx/>
                <a:uFillTx/>
                <a:latin typeface="Arial"/>
                <a:ea typeface="HGP創英角ｺﾞｼｯｸUB" pitchFamily="50" charset="-128"/>
                <a:cs typeface="+mn-cs"/>
              </a:rPr>
              <a:t> 2020 and 40% from May 2019. </a:t>
            </a:r>
            <a:endParaRPr kumimoji="0" lang="en-US" sz="1800" b="0" i="0" u="none" strike="noStrike" kern="1200" cap="none" spc="0" normalizeH="0" baseline="30000" noProof="0" dirty="0">
              <a:ln>
                <a:noFill/>
              </a:ln>
              <a:solidFill>
                <a:schemeClr val="bg1"/>
              </a:solidFill>
              <a:effectLst/>
              <a:uLnTx/>
              <a:uFillTx/>
              <a:latin typeface="Arial"/>
              <a:ea typeface="HGP創英角ｺﾞｼｯｸUB" pitchFamily="50" charset="-128"/>
              <a:cs typeface="+mn-cs"/>
            </a:endParaRPr>
          </a:p>
        </p:txBody>
      </p:sp>
      <p:sp>
        <p:nvSpPr>
          <p:cNvPr id="11" name="Rectangle 3"/>
          <p:cNvSpPr>
            <a:spLocks noChangeArrowheads="1"/>
          </p:cNvSpPr>
          <p:nvPr/>
        </p:nvSpPr>
        <p:spPr bwMode="auto">
          <a:xfrm>
            <a:off x="11201400" y="4038600"/>
            <a:ext cx="609600" cy="304800"/>
          </a:xfrm>
          <a:prstGeom prst="rect">
            <a:avLst/>
          </a:prstGeom>
          <a:solidFill>
            <a:srgbClr val="5B9BD5"/>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2018</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sp>
        <p:nvSpPr>
          <p:cNvPr id="12" name="Rectangle 4"/>
          <p:cNvSpPr>
            <a:spLocks noChangeArrowheads="1"/>
          </p:cNvSpPr>
          <p:nvPr/>
        </p:nvSpPr>
        <p:spPr bwMode="auto">
          <a:xfrm>
            <a:off x="11201400" y="2895600"/>
            <a:ext cx="609600" cy="304800"/>
          </a:xfrm>
          <a:prstGeom prst="rect">
            <a:avLst/>
          </a:prstGeom>
          <a:solidFill>
            <a:srgbClr val="FF6565"/>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2020</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sp>
        <p:nvSpPr>
          <p:cNvPr id="13" name="Rectangle 5"/>
          <p:cNvSpPr>
            <a:spLocks noChangeArrowheads="1"/>
          </p:cNvSpPr>
          <p:nvPr/>
        </p:nvSpPr>
        <p:spPr bwMode="auto">
          <a:xfrm>
            <a:off x="11201400" y="3467100"/>
            <a:ext cx="609600" cy="304800"/>
          </a:xfrm>
          <a:prstGeom prst="rect">
            <a:avLst/>
          </a:prstGeom>
          <a:solidFill>
            <a:srgbClr val="9DC3E6"/>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HGP創英角ｺﾞｼｯｸUB" pitchFamily="50" charset="-128"/>
                <a:cs typeface="+mn-cs"/>
              </a:rPr>
              <a:t>2019</a:t>
            </a:r>
            <a:endParaRPr kumimoji="0" lang="en-US" sz="1400" b="0" i="0" u="none" strike="noStrike" kern="1200" cap="none" spc="0" normalizeH="0" baseline="0" noProof="0" dirty="0">
              <a:ln>
                <a:noFill/>
              </a:ln>
              <a:solidFill>
                <a:prstClr val="black"/>
              </a:solidFill>
              <a:effectLst/>
              <a:uLnTx/>
              <a:uFillTx/>
              <a:latin typeface="Arial"/>
              <a:ea typeface="HGP創英角ｺﾞｼｯｸUB" pitchFamily="50" charset="-128"/>
              <a:cs typeface="+mn-cs"/>
            </a:endParaRPr>
          </a:p>
        </p:txBody>
      </p:sp>
      <p:pic>
        <p:nvPicPr>
          <p:cNvPr id="3" name="Picture 2"/>
          <p:cNvPicPr>
            <a:picLocks noChangeAspect="1"/>
          </p:cNvPicPr>
          <p:nvPr/>
        </p:nvPicPr>
        <p:blipFill rotWithShape="1">
          <a:blip r:embed="rId3"/>
          <a:srcRect t="30622" b="5369"/>
          <a:stretch/>
        </p:blipFill>
        <p:spPr>
          <a:xfrm>
            <a:off x="1487711" y="1480732"/>
            <a:ext cx="9536245" cy="4429936"/>
          </a:xfrm>
          <a:prstGeom prst="rect">
            <a:avLst/>
          </a:prstGeom>
        </p:spPr>
      </p:pic>
    </p:spTree>
    <p:extLst>
      <p:ext uri="{BB962C8B-B14F-4D97-AF65-F5344CB8AC3E}">
        <p14:creationId xmlns:p14="http://schemas.microsoft.com/office/powerpoint/2010/main" val="389171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8"/>
          <p:cNvSpPr>
            <a:spLocks noChangeArrowheads="1"/>
          </p:cNvSpPr>
          <p:nvPr/>
        </p:nvSpPr>
        <p:spPr bwMode="auto">
          <a:xfrm>
            <a:off x="2133600" y="3442990"/>
            <a:ext cx="8389088" cy="199941"/>
          </a:xfrm>
          <a:prstGeom prst="rect">
            <a:avLst/>
          </a:prstGeom>
          <a:solidFill>
            <a:srgbClr val="FFFF00"/>
          </a:solidFill>
          <a:ln w="6350">
            <a:solidFill>
              <a:schemeClr val="bg2"/>
            </a:solidFill>
            <a:prstDash val="solid"/>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91165" name="Rectangle 36"/>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59536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
        <p:nvSpPr>
          <p:cNvPr id="6164" name="Rectangle 37"/>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31" name="Text Box 33"/>
          <p:cNvSpPr txBox="1">
            <a:spLocks noChangeArrowheads="1"/>
          </p:cNvSpPr>
          <p:nvPr/>
        </p:nvSpPr>
        <p:spPr bwMode="auto">
          <a:xfrm>
            <a:off x="2133600" y="5298753"/>
            <a:ext cx="3429000" cy="276999"/>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5334000" y="5293635"/>
            <a:ext cx="4206240" cy="282117"/>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Light Trucks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21" name="Text Box 5"/>
          <p:cNvSpPr txBox="1">
            <a:spLocks noChangeArrowheads="1"/>
          </p:cNvSpPr>
          <p:nvPr/>
        </p:nvSpPr>
        <p:spPr bwMode="auto">
          <a:xfrm>
            <a:off x="2651760" y="5669280"/>
            <a:ext cx="59340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ts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This inventory level is determined by dividing dealer inventory at the end of the month by average daily sales.</a:t>
            </a:r>
          </a:p>
        </p:txBody>
      </p:sp>
      <p:graphicFrame>
        <p:nvGraphicFramePr>
          <p:cNvPr id="4" name="Chart 3"/>
          <p:cNvGraphicFramePr/>
          <p:nvPr>
            <p:extLst>
              <p:ext uri="{D42A27DB-BD31-4B8C-83A1-F6EECF244321}">
                <p14:modId xmlns:p14="http://schemas.microsoft.com/office/powerpoint/2010/main" val="1803373958"/>
              </p:ext>
            </p:extLst>
          </p:nvPr>
        </p:nvGraphicFramePr>
        <p:xfrm>
          <a:off x="1656848" y="1406577"/>
          <a:ext cx="8020553" cy="38921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496784" y="3113017"/>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5" name="Text Box 9"/>
          <p:cNvSpPr txBox="1">
            <a:spLocks noChangeArrowheads="1"/>
          </p:cNvSpPr>
          <p:nvPr/>
        </p:nvSpPr>
        <p:spPr bwMode="auto">
          <a:xfrm>
            <a:off x="1737360" y="5989320"/>
            <a:ext cx="8237752" cy="535531"/>
          </a:xfrm>
          <a:prstGeom prst="rect">
            <a:avLst/>
          </a:prstGeom>
          <a:noFill/>
          <a:ln w="28575">
            <a:noFill/>
            <a:miter lim="800000"/>
            <a:headEnd/>
            <a:tailEnd/>
          </a:ln>
        </p:spPr>
        <p:txBody>
          <a:bodyPr wrap="square">
            <a:spAutoFit/>
          </a:bodyPr>
          <a:lstStyle/>
          <a:p>
            <a:pPr marL="1371600" marR="0" lvl="0" indent="-1257300" algn="l" defTabSz="914400" rtl="0" eaLnBrk="1" fontAlgn="base" latinLnBrk="0" hangingPunct="1">
              <a:lnSpc>
                <a:spcPct val="90000"/>
              </a:lnSpc>
              <a:spcBef>
                <a:spcPct val="50000"/>
              </a:spcBef>
              <a:spcAft>
                <a:spcPct val="0"/>
              </a:spcAft>
              <a:buClrTx/>
              <a:buSzTx/>
              <a:buFontTx/>
              <a:buNone/>
              <a:tabLst/>
              <a:defRPr/>
            </a:pPr>
            <a:r>
              <a:rPr kumimoji="0" lang="en-US" sz="1600" b="0" i="0" u="sng"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Bottom line</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   Overall inventory dropped nearly 100 days from April and is now within</a:t>
            </a:r>
            <a:r>
              <a:rPr kumimoji="0" lang="en-US" sz="1600" b="0" i="0" u="none" strike="noStrike" kern="1200" cap="none" spc="0" normalizeH="0" noProof="0" dirty="0" smtClean="0">
                <a:ln>
                  <a:noFill/>
                </a:ln>
                <a:solidFill>
                  <a:srgbClr val="FFFF00"/>
                </a:solidFill>
                <a:effectLst/>
                <a:uLnTx/>
                <a:uFillTx/>
                <a:latin typeface="Arial" charset="0"/>
                <a:ea typeface="HGPSoeiKakugothicUB" pitchFamily="50" charset="-128"/>
                <a:cs typeface="+mn-cs"/>
              </a:rPr>
              <a:t> the ideal level ahead of the traditional strong summer buying season</a:t>
            </a:r>
            <a:r>
              <a:rPr kumimoji="0" lang="en-US" sz="1600" b="0" i="0" u="none" strike="noStrike" kern="1200" cap="none" spc="0" normalizeH="0" baseline="0" noProof="0" dirty="0" smtClean="0">
                <a:ln>
                  <a:noFill/>
                </a:ln>
                <a:solidFill>
                  <a:srgbClr val="FFFF00"/>
                </a:solidFill>
                <a:effectLst/>
                <a:uLnTx/>
                <a:uFillTx/>
                <a:latin typeface="Arial" charset="0"/>
                <a:ea typeface="HGPSoeiKakugothicUB" pitchFamily="50" charset="-128"/>
                <a:cs typeface="+mn-cs"/>
              </a:rPr>
              <a:t>.</a:t>
            </a:r>
            <a:endParaRPr kumimoji="0" lang="en-US" sz="1600" b="0" i="0" u="none" strike="noStrike" kern="1200" cap="none" spc="0" normalizeH="0" baseline="0" noProof="0" dirty="0">
              <a:ln>
                <a:noFill/>
              </a:ln>
              <a:solidFill>
                <a:srgbClr val="FFFF00"/>
              </a:solidFill>
              <a:effectLst/>
              <a:uLnTx/>
              <a:uFillTx/>
              <a:latin typeface="Arial" charset="0"/>
              <a:ea typeface="HGPSoeiKakugothicUB" pitchFamily="50" charset="-128"/>
              <a:cs typeface="+mn-cs"/>
            </a:endParaRPr>
          </a:p>
        </p:txBody>
      </p:sp>
      <p:sp>
        <p:nvSpPr>
          <p:cNvPr id="17" name="Text Box 36"/>
          <p:cNvSpPr txBox="1">
            <a:spLocks noChangeArrowheads="1"/>
          </p:cNvSpPr>
          <p:nvPr/>
        </p:nvSpPr>
        <p:spPr bwMode="auto">
          <a:xfrm>
            <a:off x="0" y="235748"/>
            <a:ext cx="12192000" cy="91307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ts val="32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U.S. Inventory</a:t>
            </a:r>
            <a:b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b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a:t>
            </a:r>
            <a:r>
              <a:rPr kumimoji="0" lang="en-US" sz="28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By </a:t>
            </a:r>
            <a:r>
              <a:rPr kumimoji="0" lang="en-US" sz="28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N.A. Production Model</a:t>
            </a:r>
          </a:p>
        </p:txBody>
      </p:sp>
      <p:sp>
        <p:nvSpPr>
          <p:cNvPr id="19" name="Rectangle 18"/>
          <p:cNvSpPr/>
          <p:nvPr/>
        </p:nvSpPr>
        <p:spPr>
          <a:xfrm>
            <a:off x="9975112" y="3360080"/>
            <a:ext cx="845288" cy="365760"/>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45-55 Days</a:t>
            </a:r>
          </a:p>
        </p:txBody>
      </p:sp>
      <p:graphicFrame>
        <p:nvGraphicFramePr>
          <p:cNvPr id="22" name="Group 54"/>
          <p:cNvGraphicFramePr>
            <a:graphicFrameLocks noGrp="1"/>
          </p:cNvGraphicFramePr>
          <p:nvPr>
            <p:extLst>
              <p:ext uri="{D42A27DB-BD31-4B8C-83A1-F6EECF244321}">
                <p14:modId xmlns:p14="http://schemas.microsoft.com/office/powerpoint/2010/main" val="304563352"/>
              </p:ext>
            </p:extLst>
          </p:nvPr>
        </p:nvGraphicFramePr>
        <p:xfrm>
          <a:off x="10149840" y="1645920"/>
          <a:ext cx="1676400" cy="1097280"/>
        </p:xfrm>
        <a:graphic>
          <a:graphicData uri="http://schemas.openxmlformats.org/drawingml/2006/table">
            <a:tbl>
              <a:tblPr/>
              <a:tblGrid>
                <a:gridCol w="6286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19350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hMerge="1">
                  <a:txBody>
                    <a:bodyPr/>
                    <a:lstStyle/>
                    <a:p>
                      <a:endParaRPr lang="en-US"/>
                    </a:p>
                  </a:txBody>
                  <a:tcPr/>
                </a:tc>
                <a:extLst>
                  <a:ext uri="{0D108BD9-81ED-4DB2-BD59-A6C34878D82A}">
                    <a16:rowId xmlns:a16="http://schemas.microsoft.com/office/drawing/2014/main" val="10000"/>
                  </a:ext>
                </a:extLst>
              </a:tr>
              <a:tr h="158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March</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123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10001"/>
                  </a:ext>
                </a:extLst>
              </a:tr>
              <a:tr h="158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April</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152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4706"/>
                      </a:srgbClr>
                    </a:solidFill>
                  </a:tcPr>
                </a:tc>
                <a:extLst>
                  <a:ext uri="{0D108BD9-81ED-4DB2-BD59-A6C34878D82A}">
                    <a16:rowId xmlns:a16="http://schemas.microsoft.com/office/drawing/2014/main" val="10002"/>
                  </a:ext>
                </a:extLst>
              </a:tr>
              <a:tr h="158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May</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55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4706"/>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1958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8"/>
          <p:cNvSpPr>
            <a:spLocks noChangeArrowheads="1"/>
          </p:cNvSpPr>
          <p:nvPr/>
        </p:nvSpPr>
        <p:spPr bwMode="auto">
          <a:xfrm>
            <a:off x="2323936" y="4515704"/>
            <a:ext cx="8138160" cy="91665"/>
          </a:xfrm>
          <a:prstGeom prst="rect">
            <a:avLst/>
          </a:prstGeom>
          <a:solidFill>
            <a:srgbClr val="FFFF00"/>
          </a:solidFill>
          <a:ln w="6350">
            <a:solidFill>
              <a:schemeClr val="bg2"/>
            </a:solidFill>
            <a:miter lim="800000"/>
            <a:headEnd/>
            <a:tailEnd/>
          </a:ln>
        </p:spPr>
        <p:txBody>
          <a:bodyPr wrap="none" anchor="ctr"/>
          <a:lstStyle/>
          <a:p>
            <a:pPr marL="0" marR="0" lvl="0" indent="0" algn="r" defTabSz="914400" rtl="0" eaLnBrk="1" fontAlgn="base" latinLnBrk="0" hangingPunct="1">
              <a:lnSpc>
                <a:spcPct val="90000"/>
              </a:lnSpc>
              <a:spcBef>
                <a:spcPct val="5000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91165" name="Rectangle 36"/>
          <p:cNvSpPr>
            <a:spLocks noChangeArrowheads="1"/>
          </p:cNvSpPr>
          <p:nvPr/>
        </p:nvSpPr>
        <p:spPr bwMode="auto">
          <a:xfrm>
            <a:off x="304800" y="0"/>
            <a:ext cx="11887200" cy="12954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Arial"/>
              <a:ea typeface="+mn-ea"/>
              <a:cs typeface="+mn-cs"/>
            </a:endParaRPr>
          </a:p>
        </p:txBody>
      </p:sp>
      <p:sp>
        <p:nvSpPr>
          <p:cNvPr id="91175" name="Rectangle 45"/>
          <p:cNvSpPr>
            <a:spLocks noChangeArrowheads="1"/>
          </p:cNvSpPr>
          <p:nvPr/>
        </p:nvSpPr>
        <p:spPr bwMode="auto">
          <a:xfrm>
            <a:off x="1737360" y="5943600"/>
            <a:ext cx="8595360" cy="609600"/>
          </a:xfrm>
          <a:prstGeom prst="rect">
            <a:avLst/>
          </a:prstGeom>
          <a:solidFill>
            <a:schemeClr val="tx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91177" name="Text Box 40"/>
          <p:cNvSpPr txBox="1">
            <a:spLocks noChangeArrowheads="1"/>
          </p:cNvSpPr>
          <p:nvPr/>
        </p:nvSpPr>
        <p:spPr bwMode="auto">
          <a:xfrm>
            <a:off x="0" y="324535"/>
            <a:ext cx="121920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Arial"/>
                <a:ea typeface="HGP創英角ｺﾞｼｯｸUB" pitchFamily="50" charset="-128"/>
                <a:cs typeface="+mn-cs"/>
              </a:rPr>
              <a:t>     Honda </a:t>
            </a:r>
            <a:r>
              <a:rPr kumimoji="0" lang="en-US" sz="3600" b="0" i="0" u="none" strike="noStrike" kern="1200" cap="none" spc="0" normalizeH="0" baseline="0" noProof="0" dirty="0">
                <a:ln>
                  <a:noFill/>
                </a:ln>
                <a:solidFill>
                  <a:prstClr val="white"/>
                </a:solidFill>
                <a:effectLst/>
                <a:uLnTx/>
                <a:uFillTx/>
                <a:latin typeface="Arial"/>
                <a:ea typeface="HGP創英角ｺﾞｼｯｸUB" pitchFamily="50" charset="-128"/>
                <a:cs typeface="+mn-cs"/>
              </a:rPr>
              <a:t>U.S. Inventory – Passenger Cars</a:t>
            </a:r>
          </a:p>
        </p:txBody>
      </p:sp>
      <p:sp>
        <p:nvSpPr>
          <p:cNvPr id="6164" name="Rectangle 37"/>
          <p:cNvSpPr>
            <a:spLocks noChangeArrowheads="1"/>
          </p:cNvSpPr>
          <p:nvPr/>
        </p:nvSpPr>
        <p:spPr bwMode="auto">
          <a:xfrm>
            <a:off x="0" y="0"/>
            <a:ext cx="304800" cy="6858000"/>
          </a:xfrm>
          <a:prstGeom prst="rect">
            <a:avLst/>
          </a:prstGeom>
          <a:solidFill>
            <a:srgbClr val="00B0F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36699"/>
              </a:solidFill>
              <a:effectLst/>
              <a:uLnTx/>
              <a:uFillTx/>
              <a:latin typeface="Arial"/>
              <a:ea typeface="+mn-ea"/>
              <a:cs typeface="+mn-cs"/>
            </a:endParaRPr>
          </a:p>
        </p:txBody>
      </p:sp>
      <p:sp>
        <p:nvSpPr>
          <p:cNvPr id="18" name="Text Box 140"/>
          <p:cNvSpPr txBox="1">
            <a:spLocks noChangeArrowheads="1"/>
          </p:cNvSpPr>
          <p:nvPr/>
        </p:nvSpPr>
        <p:spPr bwMode="auto">
          <a:xfrm>
            <a:off x="1737360" y="6583680"/>
            <a:ext cx="1526380" cy="24622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HGSSoeiKakugothicUB" pitchFamily="50" charset="-128"/>
                <a:cs typeface="+mn-cs"/>
              </a:rPr>
              <a:t>* For internal use only</a:t>
            </a:r>
          </a:p>
        </p:txBody>
      </p:sp>
      <p:sp>
        <p:nvSpPr>
          <p:cNvPr id="23" name="Text Box 6"/>
          <p:cNvSpPr txBox="1">
            <a:spLocks noChangeArrowheads="1"/>
          </p:cNvSpPr>
          <p:nvPr/>
        </p:nvSpPr>
        <p:spPr bwMode="auto">
          <a:xfrm>
            <a:off x="1737360" y="5984544"/>
            <a:ext cx="8595360" cy="535531"/>
          </a:xfrm>
          <a:prstGeom prst="rect">
            <a:avLst/>
          </a:prstGeom>
          <a:noFill/>
          <a:ln w="28575">
            <a:noFill/>
            <a:miter lim="800000"/>
            <a:headEnd/>
            <a:tailEnd/>
          </a:ln>
        </p:spPr>
        <p:txBody>
          <a:bodyPr wrap="square">
            <a:spAutoFit/>
          </a:bodyPr>
          <a:lstStyle/>
          <a:p>
            <a:pPr marL="1371600" marR="0" lvl="0" indent="-1260475" algn="l" defTabSz="914400" rtl="0" eaLnBrk="1" fontAlgn="base" latinLnBrk="0" hangingPunct="1">
              <a:lnSpc>
                <a:spcPct val="90000"/>
              </a:lnSpc>
              <a:spcBef>
                <a:spcPts val="960"/>
              </a:spcBef>
              <a:spcAft>
                <a:spcPct val="0"/>
              </a:spcAft>
              <a:buClrTx/>
              <a:buSzTx/>
              <a:buFontTx/>
              <a:buNone/>
              <a:tabLst/>
              <a:defRPr/>
            </a:pPr>
            <a:r>
              <a:rPr kumimoji="0" lang="en-US" sz="1600" b="0" i="0" u="sng" strike="noStrike" kern="1200" cap="none" spc="0" normalizeH="0" baseline="0" noProof="0" dirty="0">
                <a:ln>
                  <a:noFill/>
                </a:ln>
                <a:solidFill>
                  <a:srgbClr val="FFFF00"/>
                </a:solidFill>
                <a:effectLst/>
                <a:uLnTx/>
                <a:uFillTx/>
                <a:latin typeface="Arial" charset="0"/>
                <a:ea typeface="HGP創英角ｺﾞｼｯｸUB" pitchFamily="50" charset="-128"/>
                <a:cs typeface="+mn-cs"/>
              </a:rPr>
              <a:t>Bottom line</a:t>
            </a:r>
            <a:r>
              <a:rPr kumimoji="0" lang="en-US" sz="1600" b="0" i="0" u="none" strike="noStrike" kern="1200" cap="none" spc="0" normalizeH="0" baseline="0" noProof="0" dirty="0">
                <a:ln>
                  <a:noFill/>
                </a:ln>
                <a:solidFill>
                  <a:srgbClr val="FFFF00"/>
                </a:solidFill>
                <a:effectLst/>
                <a:uLnTx/>
                <a:uFillTx/>
                <a:latin typeface="Arial" charset="0"/>
                <a:ea typeface="HGP創英角ｺﾞｼｯｸUB" pitchFamily="50" charset="-128"/>
                <a:cs typeface="+mn-cs"/>
              </a:rPr>
              <a:t>: </a:t>
            </a:r>
            <a:r>
              <a:rPr kumimoji="0" lang="en-US" sz="1600" b="0" i="0" u="none" strike="noStrike" kern="1200" cap="none" spc="0" normalizeH="0" baseline="0" noProof="0" dirty="0" smtClean="0">
                <a:ln>
                  <a:noFill/>
                </a:ln>
                <a:solidFill>
                  <a:srgbClr val="FFFF00"/>
                </a:solidFill>
                <a:effectLst/>
                <a:uLnTx/>
                <a:uFillTx/>
                <a:latin typeface="Arial" charset="0"/>
                <a:ea typeface="HGP創英角ｺﾞｼｯｸUB" pitchFamily="50" charset="-128"/>
                <a:cs typeface="+mn-cs"/>
              </a:rPr>
              <a:t>  </a:t>
            </a:r>
            <a:r>
              <a:rPr lang="en-US" sz="1600" b="0" dirty="0" smtClean="0">
                <a:solidFill>
                  <a:srgbClr val="FFFF00"/>
                </a:solidFill>
                <a:ea typeface="HGP創英角ｺﾞｼｯｸUB" pitchFamily="50" charset="-128"/>
              </a:rPr>
              <a:t>Inventory for every passenger-car model dropped dramatically from April, with the Civic below the ideal level ahead of traditionally strong buying months.</a:t>
            </a:r>
            <a:endParaRPr kumimoji="0" lang="en-US" sz="1600" b="0" i="0" u="none" strike="noStrike" kern="1200" cap="none" spc="0" normalizeH="0" baseline="0" noProof="0" dirty="0">
              <a:ln>
                <a:noFill/>
              </a:ln>
              <a:solidFill>
                <a:srgbClr val="FFFF00"/>
              </a:solidFill>
              <a:effectLst/>
              <a:uLnTx/>
              <a:uFillTx/>
              <a:latin typeface="Arial" charset="0"/>
              <a:ea typeface="HGP創英角ｺﾞｼｯｸUB" pitchFamily="50" charset="-128"/>
              <a:cs typeface="+mn-cs"/>
            </a:endParaRPr>
          </a:p>
        </p:txBody>
      </p:sp>
      <p:sp>
        <p:nvSpPr>
          <p:cNvPr id="31" name="Text Box 33"/>
          <p:cNvSpPr txBox="1">
            <a:spLocks noChangeArrowheads="1"/>
          </p:cNvSpPr>
          <p:nvPr/>
        </p:nvSpPr>
        <p:spPr bwMode="auto">
          <a:xfrm>
            <a:off x="2270760" y="5394960"/>
            <a:ext cx="4937760" cy="276994"/>
          </a:xfrm>
          <a:prstGeom prst="rect">
            <a:avLst/>
          </a:prstGeom>
          <a:solidFill>
            <a:srgbClr val="003399"/>
          </a:solidFill>
          <a:ln w="19050">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Honda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32" name="Text Box 34"/>
          <p:cNvSpPr txBox="1">
            <a:spLocks noChangeArrowheads="1"/>
          </p:cNvSpPr>
          <p:nvPr/>
        </p:nvSpPr>
        <p:spPr bwMode="auto">
          <a:xfrm>
            <a:off x="6934200" y="5394960"/>
            <a:ext cx="2651760" cy="276999"/>
          </a:xfrm>
          <a:prstGeom prst="rect">
            <a:avLst/>
          </a:prstGeom>
          <a:solidFill>
            <a:srgbClr val="008000"/>
          </a:solidFill>
          <a:ln w="19050" algn="ctr">
            <a:solidFill>
              <a:schemeClr val="tx1"/>
            </a:solid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rPr>
              <a:t>Acura Passenger Cars</a:t>
            </a:r>
            <a:endParaRPr kumimoji="0" lang="en-US" sz="1200" b="1" i="0" u="none" strike="noStrike" kern="1200" cap="none" spc="0" normalizeH="0" baseline="0" noProof="0" dirty="0">
              <a:ln>
                <a:noFill/>
              </a:ln>
              <a:solidFill>
                <a:srgbClr val="FFFFFF"/>
              </a:solidFill>
              <a:effectLst/>
              <a:uLnTx/>
              <a:uFillTx/>
              <a:latin typeface="Arial"/>
              <a:ea typeface="HGP創英角ｺﾞｼｯｸUB" pitchFamily="50" charset="-128"/>
              <a:cs typeface="+mn-cs"/>
            </a:endParaRPr>
          </a:p>
        </p:txBody>
      </p:sp>
      <p:sp>
        <p:nvSpPr>
          <p:cNvPr id="21" name="Text Box 5"/>
          <p:cNvSpPr txBox="1">
            <a:spLocks noChangeArrowheads="1"/>
          </p:cNvSpPr>
          <p:nvPr/>
        </p:nvSpPr>
        <p:spPr bwMode="auto">
          <a:xfrm>
            <a:off x="2651760" y="5669280"/>
            <a:ext cx="5934008" cy="203133"/>
          </a:xfrm>
          <a:prstGeom prst="rect">
            <a:avLst/>
          </a:prstGeom>
          <a:noFill/>
          <a:ln w="9525">
            <a:noFill/>
            <a:miter lim="800000"/>
            <a:headEnd/>
            <a:tailEnd/>
          </a:ln>
        </p:spPr>
        <p:txBody>
          <a:bodyPr wrap="square">
            <a:spAutoFit/>
          </a:bodyPr>
          <a:lstStyle/>
          <a:p>
            <a:pPr marL="57150" marR="0" lvl="0" indent="-57150" algn="l" defTabSz="914400" rtl="0" eaLnBrk="1" fontAlgn="base" latinLnBrk="0" hangingPunct="1">
              <a:lnSpc>
                <a:spcPct val="80000"/>
              </a:lnSpc>
              <a:spcBef>
                <a:spcPts val="0"/>
              </a:spcBef>
              <a:spcAft>
                <a:spcPct val="0"/>
              </a:spcAft>
              <a:buClrTx/>
              <a:buSzTx/>
              <a:buFontTx/>
              <a:buChar char="-"/>
              <a:tabLst/>
              <a:defRPr/>
            </a:pPr>
            <a:r>
              <a:rPr kumimoji="0" lang="en-US" altLang="ja-JP" sz="900" b="0" i="0" u="none" strike="noStrike" kern="1200" cap="none" spc="0" normalizeH="0" baseline="0" noProof="0" dirty="0">
                <a:ln>
                  <a:noFill/>
                </a:ln>
                <a:solidFill>
                  <a:srgbClr val="000000"/>
                </a:solidFill>
                <a:effectLst/>
                <a:uLnTx/>
                <a:uFillTx/>
                <a:latin typeface="Arial"/>
                <a:ea typeface="MS PGothic" pitchFamily="34" charset="-128"/>
                <a:cs typeface="+mn-cs"/>
              </a:rPr>
              <a:t>This inventory level is determined by dividing dealer inventory at the end of the month by average daily sales.</a:t>
            </a:r>
          </a:p>
        </p:txBody>
      </p:sp>
      <p:sp>
        <p:nvSpPr>
          <p:cNvPr id="5" name="TextBox 4"/>
          <p:cNvSpPr txBox="1"/>
          <p:nvPr/>
        </p:nvSpPr>
        <p:spPr>
          <a:xfrm rot="16200000">
            <a:off x="649184" y="3338904"/>
            <a:ext cx="187423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Days Inventory at Dealer</a:t>
            </a:r>
          </a:p>
        </p:txBody>
      </p:sp>
      <p:sp>
        <p:nvSpPr>
          <p:cNvPr id="17" name="Rectangle 16"/>
          <p:cNvSpPr/>
          <p:nvPr/>
        </p:nvSpPr>
        <p:spPr>
          <a:xfrm>
            <a:off x="10077592" y="4378656"/>
            <a:ext cx="845288" cy="365760"/>
          </a:xfrm>
          <a:prstGeom prst="rect">
            <a:avLst/>
          </a:prstGeom>
          <a:solidFill>
            <a:srgbClr val="FFFF9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Ideal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45-55 Days</a:t>
            </a:r>
          </a:p>
        </p:txBody>
      </p:sp>
      <p:graphicFrame>
        <p:nvGraphicFramePr>
          <p:cNvPr id="16" name="Chart 15"/>
          <p:cNvGraphicFramePr/>
          <p:nvPr>
            <p:extLst>
              <p:ext uri="{D42A27DB-BD31-4B8C-83A1-F6EECF244321}">
                <p14:modId xmlns:p14="http://schemas.microsoft.com/office/powerpoint/2010/main" val="1417281961"/>
              </p:ext>
            </p:extLst>
          </p:nvPr>
        </p:nvGraphicFramePr>
        <p:xfrm>
          <a:off x="1877922" y="1515730"/>
          <a:ext cx="7534266" cy="38182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oup 54"/>
          <p:cNvGraphicFramePr>
            <a:graphicFrameLocks noGrp="1"/>
          </p:cNvGraphicFramePr>
          <p:nvPr>
            <p:extLst>
              <p:ext uri="{D42A27DB-BD31-4B8C-83A1-F6EECF244321}">
                <p14:modId xmlns:p14="http://schemas.microsoft.com/office/powerpoint/2010/main" val="2705959335"/>
              </p:ext>
            </p:extLst>
          </p:nvPr>
        </p:nvGraphicFramePr>
        <p:xfrm>
          <a:off x="10149840" y="1645920"/>
          <a:ext cx="1676400" cy="1097280"/>
        </p:xfrm>
        <a:graphic>
          <a:graphicData uri="http://schemas.openxmlformats.org/drawingml/2006/table">
            <a:tbl>
              <a:tblPr/>
              <a:tblGrid>
                <a:gridCol w="6286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tblGrid>
              <a:tr h="27432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HGP創英角ｺﾞｼｯｸUB" pitchFamily="50" charset="-128"/>
                        </a:rPr>
                        <a:t>Average Inventory</a:t>
                      </a:r>
                    </a:p>
                  </a:txBody>
                  <a:tcPr anchor="ctr" anchorCtr="1" horzOverflow="overflow">
                    <a:lnL>
                      <a:noFill/>
                    </a:lnL>
                    <a:lnR>
                      <a:noFill/>
                    </a:lnR>
                    <a:lnT>
                      <a:noFill/>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hMerge="1">
                  <a:txBody>
                    <a:bodyPr/>
                    <a:lstStyle/>
                    <a:p>
                      <a:endParaRPr lang="en-US"/>
                    </a:p>
                  </a:txBody>
                  <a:tcPr/>
                </a:tc>
                <a:extLst>
                  <a:ext uri="{0D108BD9-81ED-4DB2-BD59-A6C34878D82A}">
                    <a16:rowId xmlns:a16="http://schemas.microsoft.com/office/drawing/2014/main" val="10000"/>
                  </a:ext>
                </a:extLst>
              </a:tr>
              <a:tr h="188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March</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101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1"/>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April</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HGP創英角ｺﾞｼｯｸUB" pitchFamily="50" charset="-128"/>
                        </a:rPr>
                        <a:t>134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a:noFill/>
                    </a:lnTlToBr>
                    <a:lnBlToTr>
                      <a:noFill/>
                    </a:lnBlToTr>
                    <a:solidFill>
                      <a:srgbClr val="A4BCBA">
                        <a:alpha val="85000"/>
                      </a:srgbClr>
                    </a:solidFill>
                  </a:tcPr>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May</a:t>
                      </a:r>
                    </a:p>
                  </a:txBody>
                  <a:tcPr horzOverflow="overflow">
                    <a:lnL>
                      <a:noFill/>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C00000"/>
                          </a:solidFill>
                          <a:effectLst/>
                          <a:latin typeface="+mj-lt"/>
                          <a:ea typeface="HGP創英角ｺﾞｼｯｸUB" pitchFamily="50" charset="-128"/>
                        </a:rPr>
                        <a:t>51 days</a:t>
                      </a:r>
                    </a:p>
                  </a:txBody>
                  <a:tcPr anchor="ctr" anchorCtr="1" horzOverflow="overflow">
                    <a:lnL w="12700" cap="flat" cmpd="sng" algn="ctr">
                      <a:solidFill>
                        <a:schemeClr val="bg2">
                          <a:lumMod val="20000"/>
                          <a:lumOff val="80000"/>
                        </a:schemeClr>
                      </a:solidFill>
                      <a:prstDash val="solid"/>
                      <a:round/>
                      <a:headEnd type="none" w="med" len="med"/>
                      <a:tailEnd type="none" w="med" len="med"/>
                    </a:lnL>
                    <a:lnR>
                      <a:noFill/>
                    </a:lnR>
                    <a:lnT w="12700" cap="flat" cmpd="sng" algn="ctr">
                      <a:solidFill>
                        <a:schemeClr val="bg2">
                          <a:lumMod val="20000"/>
                          <a:lumOff val="80000"/>
                        </a:schemeClr>
                      </a:solidFill>
                      <a:prstDash val="solid"/>
                      <a:round/>
                      <a:headEnd type="none" w="med" len="med"/>
                      <a:tailEnd type="none" w="med" len="med"/>
                    </a:lnT>
                    <a:lnB>
                      <a:noFill/>
                    </a:lnB>
                    <a:lnTlToBr>
                      <a:noFill/>
                    </a:lnTlToBr>
                    <a:lnBlToTr>
                      <a:noFill/>
                    </a:lnBlToTr>
                    <a:solidFill>
                      <a:srgbClr val="A4BCBA">
                        <a:alpha val="8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6186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powerpoint/application">
  <Version>2</Version>
  <Revision>2.4.2.67902</Revision>
</Application>
</file>

<file path=customXml/item2.xml><?xml version="1.0" encoding="utf-8"?>
<Application xmlns="http://www.sap.com/cof/ao/powerpoint/application">
  <com.sap.ip.bi.pioneer>
    <Version>4</Version>
    <AAO_Revision>2.4.2.67902</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8E432E11-0DCB-4B5D-B1BF-BC755C940F5A}">
  <ds:schemaRefs>
    <ds:schemaRef ds:uri="http://www.sap.com/cof/powerpoint/application"/>
  </ds:schemaRefs>
</ds:datastoreItem>
</file>

<file path=customXml/itemProps2.xml><?xml version="1.0" encoding="utf-8"?>
<ds:datastoreItem xmlns:ds="http://schemas.openxmlformats.org/officeDocument/2006/customXml" ds:itemID="{78065C39-0183-4902-82B9-B785559770CC}">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emplate>Aspect</Template>
  <TotalTime>172771</TotalTime>
  <Words>2007</Words>
  <Application>Microsoft Office PowerPoint</Application>
  <PresentationFormat>Widescreen</PresentationFormat>
  <Paragraphs>790</Paragraphs>
  <Slides>25</Slides>
  <Notes>12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7" baseType="lpstr">
      <vt:lpstr>MS Mincho</vt:lpstr>
      <vt:lpstr>ＭＳ Ｐゴシック</vt:lpstr>
      <vt:lpstr>ＭＳ Ｐゴシック</vt:lpstr>
      <vt:lpstr>Arial</vt:lpstr>
      <vt:lpstr>Helv</vt:lpstr>
      <vt:lpstr>HGP創英角ｺﾞｼｯｸUB</vt:lpstr>
      <vt:lpstr>HGP創英角ｺﾞｼｯｸUB</vt:lpstr>
      <vt:lpstr>HGPSoeiKakupoptai</vt:lpstr>
      <vt:lpstr>HGSSoeiKakugothicUB</vt:lpstr>
      <vt:lpstr>Default Design</vt:lpstr>
      <vt:lpstr>2_Default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Honda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Grissom</dc:creator>
  <cp:lastModifiedBy>Patrick Easton</cp:lastModifiedBy>
  <cp:revision>13542</cp:revision>
  <cp:lastPrinted>2018-02-19T18:34:12Z</cp:lastPrinted>
  <dcterms:created xsi:type="dcterms:W3CDTF">2012-02-01T20:59:21Z</dcterms:created>
  <dcterms:modified xsi:type="dcterms:W3CDTF">2020-06-10T11:30:44Z</dcterms:modified>
</cp:coreProperties>
</file>