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6" autoAdjust="0"/>
    <p:restoredTop sz="94660"/>
  </p:normalViewPr>
  <p:slideViewPr>
    <p:cSldViewPr snapToGrid="0">
      <p:cViewPr>
        <p:scale>
          <a:sx n="90" d="100"/>
          <a:sy n="90" d="100"/>
        </p:scale>
        <p:origin x="398"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F7975F-7587-430A-AF40-A7F889D5EAC9}"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E4178A-FD38-47EE-AD77-1D295D876CC2}" type="slidenum">
              <a:rPr lang="en-US" smtClean="0"/>
              <a:t>‹#›</a:t>
            </a:fld>
            <a:endParaRPr lang="en-US"/>
          </a:p>
        </p:txBody>
      </p:sp>
    </p:spTree>
    <p:extLst>
      <p:ext uri="{BB962C8B-B14F-4D97-AF65-F5344CB8AC3E}">
        <p14:creationId xmlns:p14="http://schemas.microsoft.com/office/powerpoint/2010/main" val="1145635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F7975F-7587-430A-AF40-A7F889D5EAC9}"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E4178A-FD38-47EE-AD77-1D295D876CC2}" type="slidenum">
              <a:rPr lang="en-US" smtClean="0"/>
              <a:t>‹#›</a:t>
            </a:fld>
            <a:endParaRPr lang="en-US"/>
          </a:p>
        </p:txBody>
      </p:sp>
    </p:spTree>
    <p:extLst>
      <p:ext uri="{BB962C8B-B14F-4D97-AF65-F5344CB8AC3E}">
        <p14:creationId xmlns:p14="http://schemas.microsoft.com/office/powerpoint/2010/main" val="3284379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F7975F-7587-430A-AF40-A7F889D5EAC9}"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E4178A-FD38-47EE-AD77-1D295D876CC2}" type="slidenum">
              <a:rPr lang="en-US" smtClean="0"/>
              <a:t>‹#›</a:t>
            </a:fld>
            <a:endParaRPr lang="en-US"/>
          </a:p>
        </p:txBody>
      </p:sp>
    </p:spTree>
    <p:extLst>
      <p:ext uri="{BB962C8B-B14F-4D97-AF65-F5344CB8AC3E}">
        <p14:creationId xmlns:p14="http://schemas.microsoft.com/office/powerpoint/2010/main" val="2045939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F7975F-7587-430A-AF40-A7F889D5EAC9}"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E4178A-FD38-47EE-AD77-1D295D876CC2}" type="slidenum">
              <a:rPr lang="en-US" smtClean="0"/>
              <a:t>‹#›</a:t>
            </a:fld>
            <a:endParaRPr lang="en-US"/>
          </a:p>
        </p:txBody>
      </p:sp>
    </p:spTree>
    <p:extLst>
      <p:ext uri="{BB962C8B-B14F-4D97-AF65-F5344CB8AC3E}">
        <p14:creationId xmlns:p14="http://schemas.microsoft.com/office/powerpoint/2010/main" val="754385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0F7975F-7587-430A-AF40-A7F889D5EAC9}"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E4178A-FD38-47EE-AD77-1D295D876CC2}" type="slidenum">
              <a:rPr lang="en-US" smtClean="0"/>
              <a:t>‹#›</a:t>
            </a:fld>
            <a:endParaRPr lang="en-US"/>
          </a:p>
        </p:txBody>
      </p:sp>
    </p:spTree>
    <p:extLst>
      <p:ext uri="{BB962C8B-B14F-4D97-AF65-F5344CB8AC3E}">
        <p14:creationId xmlns:p14="http://schemas.microsoft.com/office/powerpoint/2010/main" val="993810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F7975F-7587-430A-AF40-A7F889D5EAC9}"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E4178A-FD38-47EE-AD77-1D295D876CC2}" type="slidenum">
              <a:rPr lang="en-US" smtClean="0"/>
              <a:t>‹#›</a:t>
            </a:fld>
            <a:endParaRPr lang="en-US"/>
          </a:p>
        </p:txBody>
      </p:sp>
    </p:spTree>
    <p:extLst>
      <p:ext uri="{BB962C8B-B14F-4D97-AF65-F5344CB8AC3E}">
        <p14:creationId xmlns:p14="http://schemas.microsoft.com/office/powerpoint/2010/main" val="3404198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F7975F-7587-430A-AF40-A7F889D5EAC9}" type="datetimeFigureOut">
              <a:rPr lang="en-US" smtClean="0"/>
              <a:t>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E4178A-FD38-47EE-AD77-1D295D876CC2}" type="slidenum">
              <a:rPr lang="en-US" smtClean="0"/>
              <a:t>‹#›</a:t>
            </a:fld>
            <a:endParaRPr lang="en-US"/>
          </a:p>
        </p:txBody>
      </p:sp>
    </p:spTree>
    <p:extLst>
      <p:ext uri="{BB962C8B-B14F-4D97-AF65-F5344CB8AC3E}">
        <p14:creationId xmlns:p14="http://schemas.microsoft.com/office/powerpoint/2010/main" val="2454245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F7975F-7587-430A-AF40-A7F889D5EAC9}" type="datetimeFigureOut">
              <a:rPr lang="en-US" smtClean="0"/>
              <a:t>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E4178A-FD38-47EE-AD77-1D295D876CC2}" type="slidenum">
              <a:rPr lang="en-US" smtClean="0"/>
              <a:t>‹#›</a:t>
            </a:fld>
            <a:endParaRPr lang="en-US"/>
          </a:p>
        </p:txBody>
      </p:sp>
    </p:spTree>
    <p:extLst>
      <p:ext uri="{BB962C8B-B14F-4D97-AF65-F5344CB8AC3E}">
        <p14:creationId xmlns:p14="http://schemas.microsoft.com/office/powerpoint/2010/main" val="1575659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F7975F-7587-430A-AF40-A7F889D5EAC9}" type="datetimeFigureOut">
              <a:rPr lang="en-US" smtClean="0"/>
              <a:t>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E4178A-FD38-47EE-AD77-1D295D876CC2}" type="slidenum">
              <a:rPr lang="en-US" smtClean="0"/>
              <a:t>‹#›</a:t>
            </a:fld>
            <a:endParaRPr lang="en-US"/>
          </a:p>
        </p:txBody>
      </p:sp>
    </p:spTree>
    <p:extLst>
      <p:ext uri="{BB962C8B-B14F-4D97-AF65-F5344CB8AC3E}">
        <p14:creationId xmlns:p14="http://schemas.microsoft.com/office/powerpoint/2010/main" val="2763689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0F7975F-7587-430A-AF40-A7F889D5EAC9}"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E4178A-FD38-47EE-AD77-1D295D876CC2}" type="slidenum">
              <a:rPr lang="en-US" smtClean="0"/>
              <a:t>‹#›</a:t>
            </a:fld>
            <a:endParaRPr lang="en-US"/>
          </a:p>
        </p:txBody>
      </p:sp>
    </p:spTree>
    <p:extLst>
      <p:ext uri="{BB962C8B-B14F-4D97-AF65-F5344CB8AC3E}">
        <p14:creationId xmlns:p14="http://schemas.microsoft.com/office/powerpoint/2010/main" val="1846985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0F7975F-7587-430A-AF40-A7F889D5EAC9}"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E4178A-FD38-47EE-AD77-1D295D876CC2}" type="slidenum">
              <a:rPr lang="en-US" smtClean="0"/>
              <a:t>‹#›</a:t>
            </a:fld>
            <a:endParaRPr lang="en-US"/>
          </a:p>
        </p:txBody>
      </p:sp>
    </p:spTree>
    <p:extLst>
      <p:ext uri="{BB962C8B-B14F-4D97-AF65-F5344CB8AC3E}">
        <p14:creationId xmlns:p14="http://schemas.microsoft.com/office/powerpoint/2010/main" val="1246123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7975F-7587-430A-AF40-A7F889D5EAC9}" type="datetimeFigureOut">
              <a:rPr lang="en-US" smtClean="0"/>
              <a:t>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E4178A-FD38-47EE-AD77-1D295D876CC2}" type="slidenum">
              <a:rPr lang="en-US" smtClean="0"/>
              <a:t>‹#›</a:t>
            </a:fld>
            <a:endParaRPr lang="en-US"/>
          </a:p>
        </p:txBody>
      </p:sp>
    </p:spTree>
    <p:extLst>
      <p:ext uri="{BB962C8B-B14F-4D97-AF65-F5344CB8AC3E}">
        <p14:creationId xmlns:p14="http://schemas.microsoft.com/office/powerpoint/2010/main" val="35242810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Summary of SARG Question: Snow Emergency Policy</a:t>
            </a:r>
            <a:endParaRPr lang="en-US" dirty="0"/>
          </a:p>
        </p:txBody>
      </p:sp>
      <p:sp>
        <p:nvSpPr>
          <p:cNvPr id="3" name="Subtitle 2"/>
          <p:cNvSpPr>
            <a:spLocks noGrp="1"/>
          </p:cNvSpPr>
          <p:nvPr>
            <p:ph type="subTitle" idx="1"/>
          </p:nvPr>
        </p:nvSpPr>
        <p:spPr/>
        <p:txBody>
          <a:bodyPr/>
          <a:lstStyle/>
          <a:p>
            <a:r>
              <a:rPr lang="en-US" dirty="0" smtClean="0"/>
              <a:t>February 3, 2020</a:t>
            </a:r>
            <a:endParaRPr lang="en-US" dirty="0"/>
          </a:p>
        </p:txBody>
      </p:sp>
    </p:spTree>
    <p:extLst>
      <p:ext uri="{BB962C8B-B14F-4D97-AF65-F5344CB8AC3E}">
        <p14:creationId xmlns:p14="http://schemas.microsoft.com/office/powerpoint/2010/main" val="1169720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Company 9: NK Parts Industries</a:t>
            </a:r>
            <a:br>
              <a:rPr lang="en-US" dirty="0" smtClean="0"/>
            </a:br>
            <a:r>
              <a:rPr lang="en-US" dirty="0" smtClean="0"/>
              <a:t>Location(s): Sidney, OH</a:t>
            </a:r>
            <a:endParaRPr lang="en-US" dirty="0"/>
          </a:p>
        </p:txBody>
      </p:sp>
      <p:sp>
        <p:nvSpPr>
          <p:cNvPr id="3" name="Content Placeholder 2"/>
          <p:cNvSpPr>
            <a:spLocks noGrp="1"/>
          </p:cNvSpPr>
          <p:nvPr>
            <p:ph idx="1"/>
          </p:nvPr>
        </p:nvSpPr>
        <p:spPr>
          <a:xfrm>
            <a:off x="838200" y="1825625"/>
            <a:ext cx="10515600" cy="4894352"/>
          </a:xfrm>
        </p:spPr>
        <p:txBody>
          <a:bodyPr>
            <a:normAutofit/>
          </a:bodyPr>
          <a:lstStyle/>
          <a:p>
            <a:r>
              <a:rPr lang="en-US" dirty="0" smtClean="0"/>
              <a:t>Method of Communication: Not provided</a:t>
            </a:r>
          </a:p>
          <a:p>
            <a:r>
              <a:rPr lang="en-US" dirty="0" smtClean="0"/>
              <a:t>Policy Information: </a:t>
            </a:r>
          </a:p>
          <a:p>
            <a:pPr lvl="1"/>
            <a:r>
              <a:rPr lang="en-US" dirty="0"/>
              <a:t>Our associates are told from day 1 if Honda is working, we are working.</a:t>
            </a:r>
            <a:endParaRPr lang="en-US" sz="2000" dirty="0"/>
          </a:p>
          <a:p>
            <a:pPr lvl="1"/>
            <a:r>
              <a:rPr lang="en-US" dirty="0" smtClean="0"/>
              <a:t>Unless </a:t>
            </a:r>
            <a:r>
              <a:rPr lang="en-US" dirty="0"/>
              <a:t>there is a verifiable accident, our associates are expected to report on time, otherwise the attendance policy is the same as any other day.</a:t>
            </a:r>
            <a:endParaRPr lang="en-US" sz="2000" dirty="0"/>
          </a:p>
          <a:p>
            <a:pPr marL="457200" lvl="1" indent="0">
              <a:buNone/>
            </a:pPr>
            <a:r>
              <a:rPr lang="en-US" dirty="0"/>
              <a:t/>
            </a:r>
            <a:br>
              <a:rPr lang="en-US" dirty="0"/>
            </a:br>
            <a:endParaRPr lang="en-US" dirty="0" smtClean="0"/>
          </a:p>
        </p:txBody>
      </p:sp>
    </p:spTree>
    <p:extLst>
      <p:ext uri="{BB962C8B-B14F-4D97-AF65-F5344CB8AC3E}">
        <p14:creationId xmlns:p14="http://schemas.microsoft.com/office/powerpoint/2010/main" val="384128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Company 10: YUSA Corporation</a:t>
            </a:r>
            <a:br>
              <a:rPr lang="en-US" dirty="0" smtClean="0"/>
            </a:br>
            <a:r>
              <a:rPr lang="en-US" dirty="0" smtClean="0"/>
              <a:t>Location(s): Washington Court House, OH</a:t>
            </a:r>
            <a:endParaRPr lang="en-US" dirty="0"/>
          </a:p>
        </p:txBody>
      </p:sp>
      <p:sp>
        <p:nvSpPr>
          <p:cNvPr id="3" name="Content Placeholder 2"/>
          <p:cNvSpPr>
            <a:spLocks noGrp="1"/>
          </p:cNvSpPr>
          <p:nvPr>
            <p:ph idx="1"/>
          </p:nvPr>
        </p:nvSpPr>
        <p:spPr>
          <a:xfrm>
            <a:off x="838200" y="1825625"/>
            <a:ext cx="10515600" cy="4894352"/>
          </a:xfrm>
        </p:spPr>
        <p:txBody>
          <a:bodyPr>
            <a:normAutofit lnSpcReduction="10000"/>
          </a:bodyPr>
          <a:lstStyle/>
          <a:p>
            <a:r>
              <a:rPr lang="en-US" dirty="0" smtClean="0"/>
              <a:t>Method of Communication: Not provided</a:t>
            </a:r>
          </a:p>
          <a:p>
            <a:r>
              <a:rPr lang="en-US" dirty="0" smtClean="0"/>
              <a:t>Policy Information: </a:t>
            </a:r>
          </a:p>
          <a:p>
            <a:pPr lvl="1"/>
            <a:r>
              <a:rPr lang="en-US" dirty="0" smtClean="0"/>
              <a:t>Determinations as to if an absence will be excused as a “Severe Weather Day”, will not be made in advance and will only be made after complete assessment of the weather conditions most immediate to the Associate’s residence and their direct travel to and from YUSA can be established. Factors taken into consideration include the Associate’s place of residence weather and road conditions as reported by state and local highway garages, law enforcement and news media, and the extent to which other Associates as a whole have experienced similar difficulties. YUSA will declare a severe weather emergency if at least twenty-five (25) percent are absent due to severe weather. When recognized, a “Severe Weather Day” will not negatively impact eligibility for the Perfect Attendance Bonus.</a:t>
            </a:r>
          </a:p>
          <a:p>
            <a:pPr marL="457200" lvl="1" indent="0">
              <a:buNone/>
            </a:pPr>
            <a:r>
              <a:rPr lang="en-US" dirty="0"/>
              <a:t/>
            </a:r>
            <a:br>
              <a:rPr lang="en-US" dirty="0"/>
            </a:br>
            <a:endParaRPr lang="en-US" dirty="0" smtClean="0"/>
          </a:p>
        </p:txBody>
      </p:sp>
    </p:spTree>
    <p:extLst>
      <p:ext uri="{BB962C8B-B14F-4D97-AF65-F5344CB8AC3E}">
        <p14:creationId xmlns:p14="http://schemas.microsoft.com/office/powerpoint/2010/main" val="840047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Company 1: Sanden International</a:t>
            </a:r>
            <a:br>
              <a:rPr lang="en-US" dirty="0" smtClean="0"/>
            </a:br>
            <a:r>
              <a:rPr lang="en-US" dirty="0" smtClean="0"/>
              <a:t>Location(s): Plymouth, MI</a:t>
            </a:r>
            <a:endParaRPr lang="en-US" dirty="0"/>
          </a:p>
        </p:txBody>
      </p:sp>
      <p:sp>
        <p:nvSpPr>
          <p:cNvPr id="3" name="Content Placeholder 2"/>
          <p:cNvSpPr>
            <a:spLocks noGrp="1"/>
          </p:cNvSpPr>
          <p:nvPr>
            <p:ph idx="1"/>
          </p:nvPr>
        </p:nvSpPr>
        <p:spPr>
          <a:xfrm>
            <a:off x="838200" y="1825625"/>
            <a:ext cx="10515600" cy="4894352"/>
          </a:xfrm>
        </p:spPr>
        <p:txBody>
          <a:bodyPr>
            <a:normAutofit fontScale="85000" lnSpcReduction="20000"/>
          </a:bodyPr>
          <a:lstStyle/>
          <a:p>
            <a:r>
              <a:rPr lang="en-US" dirty="0" smtClean="0"/>
              <a:t>Method of Communication: App on phone will send out notifications</a:t>
            </a:r>
          </a:p>
          <a:p>
            <a:r>
              <a:rPr lang="en-US" dirty="0" smtClean="0"/>
              <a:t>Policy Information: </a:t>
            </a:r>
          </a:p>
          <a:p>
            <a:pPr lvl="1"/>
            <a:r>
              <a:rPr lang="en-US" dirty="0" smtClean="0"/>
              <a:t>If you determine that you cannot travel based on weather or other conditions, please contact your supervisor as soon as possible to let them know your situation. Please do NOT attempt to travel if you feel it is too dangerous. We want everyone to be safe. </a:t>
            </a:r>
          </a:p>
          <a:p>
            <a:pPr lvl="1"/>
            <a:r>
              <a:rPr lang="en-US" dirty="0" smtClean="0"/>
              <a:t>Facility Access: In the event Sanden management has decided that the facility should be shut down due to weather, NO ONE will be allowed to access the facility. This means, in the event you have a lap top and we are anticipating bad weather in the area, you should be prepared to take your laptop and any work you can do from home with you BEFORE the weather arrives. Don’t count on being able to get into the facility even if you are comfortable driving.</a:t>
            </a:r>
          </a:p>
          <a:p>
            <a:pPr lvl="1"/>
            <a:r>
              <a:rPr lang="en-US" dirty="0" smtClean="0"/>
              <a:t>Compensation: </a:t>
            </a:r>
          </a:p>
          <a:p>
            <a:pPr lvl="2"/>
            <a:r>
              <a:rPr lang="en-US" dirty="0" smtClean="0"/>
              <a:t>Salary Exempt / Salary Non-Exempt Employees: Salaried employees will be paid their normal rate of pay and are expected to do what work they can from home. Inclement weather hours will NOT be included in eligibility for overtime for Salaried Non-Exempt employees.</a:t>
            </a:r>
          </a:p>
          <a:p>
            <a:pPr lvl="2"/>
            <a:r>
              <a:rPr lang="en-US" dirty="0" smtClean="0"/>
              <a:t>Hourly Non-Exempt Employees: Hourly employees may (if available) have opportunities to work on alternate tasks to receive pay up to 40 hours. Please contact your supervisor to find out if alternative tasks are available. These tasks will be legitimate work activities OR</a:t>
            </a:r>
            <a:r>
              <a:rPr lang="en-US" dirty="0"/>
              <a:t> </a:t>
            </a:r>
            <a:r>
              <a:rPr lang="en-US" dirty="0" smtClean="0"/>
              <a:t>no pay, no points (if approved by HR)  OR PTO/ No points (if approved by HR). Inclement weather hours will NOT be included in eligibility for overtime.</a:t>
            </a:r>
          </a:p>
        </p:txBody>
      </p:sp>
    </p:spTree>
    <p:extLst>
      <p:ext uri="{BB962C8B-B14F-4D97-AF65-F5344CB8AC3E}">
        <p14:creationId xmlns:p14="http://schemas.microsoft.com/office/powerpoint/2010/main" val="782063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Company 2: </a:t>
            </a:r>
            <a:r>
              <a:rPr lang="en-US" dirty="0" err="1" smtClean="0"/>
              <a:t>Sunstar</a:t>
            </a:r>
            <a:r>
              <a:rPr lang="en-US" dirty="0" smtClean="0"/>
              <a:t> Engineering Americas</a:t>
            </a:r>
            <a:br>
              <a:rPr lang="en-US" dirty="0" smtClean="0"/>
            </a:br>
            <a:r>
              <a:rPr lang="en-US" dirty="0" smtClean="0"/>
              <a:t>Location(s): Springboro, OH</a:t>
            </a:r>
            <a:endParaRPr lang="en-US" dirty="0"/>
          </a:p>
        </p:txBody>
      </p:sp>
      <p:sp>
        <p:nvSpPr>
          <p:cNvPr id="3" name="Content Placeholder 2"/>
          <p:cNvSpPr>
            <a:spLocks noGrp="1"/>
          </p:cNvSpPr>
          <p:nvPr>
            <p:ph idx="1"/>
          </p:nvPr>
        </p:nvSpPr>
        <p:spPr>
          <a:xfrm>
            <a:off x="838200" y="1825625"/>
            <a:ext cx="10515600" cy="4894352"/>
          </a:xfrm>
        </p:spPr>
        <p:txBody>
          <a:bodyPr>
            <a:normAutofit fontScale="62500" lnSpcReduction="20000"/>
          </a:bodyPr>
          <a:lstStyle/>
          <a:p>
            <a:r>
              <a:rPr lang="en-US" dirty="0" smtClean="0"/>
              <a:t>Method of Communication: Designated phone line</a:t>
            </a:r>
          </a:p>
          <a:p>
            <a:r>
              <a:rPr lang="en-US" dirty="0" smtClean="0"/>
              <a:t>Policy Information: </a:t>
            </a:r>
          </a:p>
          <a:p>
            <a:pPr lvl="1"/>
            <a:r>
              <a:rPr lang="en-US" dirty="0" err="1" smtClean="0"/>
              <a:t>Sunstar</a:t>
            </a:r>
            <a:r>
              <a:rPr lang="en-US" dirty="0" smtClean="0"/>
              <a:t> Engineering Americas (SEA) expects each employee to make reasonable efforts to report to work in inclement weather conditions.  Under certain circumstances, weather conditions created by storms or heavy snowfalls may cause SEA to curtail or cancel normal daily operations to ensure the safety of our employees.  Three (3) paid days for Official Emergency days will be allowed for each employee each calendar year if SEA is closed.  The following applies to all full-time, SEA employees.  Official Emergency Days are not to be used if issued by Public Officials or SEA Management Personnel.</a:t>
            </a:r>
          </a:p>
          <a:p>
            <a:pPr lvl="1"/>
            <a:r>
              <a:rPr lang="en-US" dirty="0" smtClean="0"/>
              <a:t>Employee Responsibility: It is your responsibility to verify what the weather conditions are in order for you to make your decision to report to work.  </a:t>
            </a:r>
          </a:p>
          <a:p>
            <a:pPr lvl="1"/>
            <a:r>
              <a:rPr lang="en-US" dirty="0" smtClean="0"/>
              <a:t>If SEA has not officially closed, it is the responsibility of each employee to notify their manager when they are unable to report to their regularly scheduled work.  Failure to call in will constitute as a “no call, no show”, and may result in disciplinary action.  If an emergency has been declared, it is important to identify what county has issued the emergency in your notification.</a:t>
            </a:r>
          </a:p>
          <a:p>
            <a:pPr lvl="1"/>
            <a:r>
              <a:rPr lang="en-US" dirty="0" smtClean="0"/>
              <a:t>Compensation under the Fair Labor Standard Act</a:t>
            </a:r>
          </a:p>
          <a:p>
            <a:pPr lvl="2"/>
            <a:r>
              <a:rPr lang="en-US" dirty="0" smtClean="0"/>
              <a:t>In the event of an official closure during work hours, employees may be allowed to leave early and receive compensation at their regular rate for the rest of the regularly scheduled shift.  This time will be deducted from the Official Emergency Days.  </a:t>
            </a:r>
          </a:p>
          <a:p>
            <a:pPr lvl="2"/>
            <a:r>
              <a:rPr lang="en-US" dirty="0" smtClean="0"/>
              <a:t>Unless SEA is officially closed before the start of a shift, compensation for hours not worked is limited to employees who are regularly scheduled to work as follows: </a:t>
            </a:r>
          </a:p>
          <a:p>
            <a:pPr lvl="2"/>
            <a:r>
              <a:rPr lang="en-US" dirty="0" smtClean="0"/>
              <a:t>Hourly and Non-Exempt Employees </a:t>
            </a:r>
          </a:p>
          <a:p>
            <a:pPr lvl="3"/>
            <a:r>
              <a:rPr lang="en-US" dirty="0" smtClean="0"/>
              <a:t>An employee may request to use vacation, sick, floating holiday time or no pay may be used to compensate for lost time.  A “Day Off Request” form must be approved by your Supervisor and submitted to the Human Resources Department for processing.</a:t>
            </a:r>
          </a:p>
          <a:p>
            <a:pPr lvl="2"/>
            <a:r>
              <a:rPr lang="en-US" dirty="0" smtClean="0"/>
              <a:t>Exempt Employees </a:t>
            </a:r>
          </a:p>
          <a:p>
            <a:pPr lvl="3"/>
            <a:r>
              <a:rPr lang="en-US" dirty="0" smtClean="0"/>
              <a:t>An employee is expected to use vacation, sick, or floating holiday time for lost time.  A “Day Off Request” form must be approved by your Supervisor and submitted to the Human Resources Department for processing.</a:t>
            </a:r>
          </a:p>
          <a:p>
            <a:pPr lvl="2"/>
            <a:r>
              <a:rPr lang="en-US" dirty="0" smtClean="0"/>
              <a:t>Employees on approved vacation, sick leave, floating holiday or leave of absence without pay when an official closing is declared will be charged for vacation, sick leave, floating holiday or leave without pay as previously arranged.</a:t>
            </a:r>
          </a:p>
          <a:p>
            <a:pPr lvl="1"/>
            <a:endParaRPr lang="en-US" dirty="0" smtClean="0"/>
          </a:p>
        </p:txBody>
      </p:sp>
    </p:spTree>
    <p:extLst>
      <p:ext uri="{BB962C8B-B14F-4D97-AF65-F5344CB8AC3E}">
        <p14:creationId xmlns:p14="http://schemas.microsoft.com/office/powerpoint/2010/main" val="3165113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Company 3: Matsu Ohio</a:t>
            </a:r>
            <a:br>
              <a:rPr lang="en-US" dirty="0" smtClean="0"/>
            </a:br>
            <a:r>
              <a:rPr lang="en-US" dirty="0" smtClean="0"/>
              <a:t>Location(s): Edgerton, OH</a:t>
            </a:r>
            <a:endParaRPr lang="en-US" dirty="0"/>
          </a:p>
        </p:txBody>
      </p:sp>
      <p:sp>
        <p:nvSpPr>
          <p:cNvPr id="3" name="Content Placeholder 2"/>
          <p:cNvSpPr>
            <a:spLocks noGrp="1"/>
          </p:cNvSpPr>
          <p:nvPr>
            <p:ph idx="1"/>
          </p:nvPr>
        </p:nvSpPr>
        <p:spPr>
          <a:xfrm>
            <a:off x="838200" y="1825625"/>
            <a:ext cx="10515600" cy="4894352"/>
          </a:xfrm>
        </p:spPr>
        <p:txBody>
          <a:bodyPr>
            <a:normAutofit/>
          </a:bodyPr>
          <a:lstStyle/>
          <a:p>
            <a:r>
              <a:rPr lang="en-US" dirty="0" smtClean="0"/>
              <a:t>Method of Communication: Not provided</a:t>
            </a:r>
          </a:p>
          <a:p>
            <a:r>
              <a:rPr lang="en-US" dirty="0" smtClean="0"/>
              <a:t>Policy Information: </a:t>
            </a:r>
          </a:p>
          <a:p>
            <a:pPr lvl="1"/>
            <a:r>
              <a:rPr lang="en-US" dirty="0" smtClean="0"/>
              <a:t>We </a:t>
            </a:r>
            <a:r>
              <a:rPr lang="en-US" dirty="0"/>
              <a:t>expect people to be at work unless our county or the county they reside in is under a Level 3 snow emergency.</a:t>
            </a:r>
            <a:endParaRPr lang="en-US" dirty="0" smtClean="0"/>
          </a:p>
        </p:txBody>
      </p:sp>
    </p:spTree>
    <p:extLst>
      <p:ext uri="{BB962C8B-B14F-4D97-AF65-F5344CB8AC3E}">
        <p14:creationId xmlns:p14="http://schemas.microsoft.com/office/powerpoint/2010/main" val="1993893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Company 4: </a:t>
            </a:r>
            <a:r>
              <a:rPr lang="en-US" dirty="0" err="1" smtClean="0"/>
              <a:t>Kamco</a:t>
            </a:r>
            <a:r>
              <a:rPr lang="en-US" dirty="0" smtClean="0"/>
              <a:t> Industries, Inc.</a:t>
            </a:r>
            <a:br>
              <a:rPr lang="en-US" dirty="0" smtClean="0"/>
            </a:br>
            <a:r>
              <a:rPr lang="en-US" dirty="0" smtClean="0"/>
              <a:t>Location(s): West Unity, OH</a:t>
            </a:r>
            <a:endParaRPr lang="en-US" dirty="0"/>
          </a:p>
        </p:txBody>
      </p:sp>
      <p:sp>
        <p:nvSpPr>
          <p:cNvPr id="3" name="Content Placeholder 2"/>
          <p:cNvSpPr>
            <a:spLocks noGrp="1"/>
          </p:cNvSpPr>
          <p:nvPr>
            <p:ph idx="1"/>
          </p:nvPr>
        </p:nvSpPr>
        <p:spPr>
          <a:xfrm>
            <a:off x="838200" y="1825625"/>
            <a:ext cx="10515600" cy="4894352"/>
          </a:xfrm>
        </p:spPr>
        <p:txBody>
          <a:bodyPr>
            <a:normAutofit/>
          </a:bodyPr>
          <a:lstStyle/>
          <a:p>
            <a:r>
              <a:rPr lang="en-US" dirty="0" smtClean="0"/>
              <a:t>Method of Communication: Company website, radio and TV</a:t>
            </a:r>
          </a:p>
          <a:p>
            <a:r>
              <a:rPr lang="en-US" dirty="0" smtClean="0"/>
              <a:t>Policy Information: </a:t>
            </a:r>
          </a:p>
          <a:p>
            <a:pPr lvl="1"/>
            <a:r>
              <a:rPr lang="en-US" dirty="0" err="1" smtClean="0"/>
              <a:t>Kamco</a:t>
            </a:r>
            <a:r>
              <a:rPr lang="en-US" dirty="0" smtClean="0"/>
              <a:t> will not operate the plant if Williams County issues a Level 3 Snow Emergency.  If Williams County is not at a Level 3, but surrounding counties are at Level 3 and you must drive through a Level 3 county, you are not required to come to work.  You will not receive a point for the day, and you will not be paid for the day.  You must call in to report your absence. </a:t>
            </a:r>
          </a:p>
          <a:p>
            <a:pPr lvl="1"/>
            <a:r>
              <a:rPr lang="en-US" dirty="0" smtClean="0"/>
              <a:t>If you do not live in Williams County and the Level 3 Snow Emergency in your county is lifted, you should report to work if there are 4 or more hours left in your shift.</a:t>
            </a:r>
          </a:p>
        </p:txBody>
      </p:sp>
    </p:spTree>
    <p:extLst>
      <p:ext uri="{BB962C8B-B14F-4D97-AF65-F5344CB8AC3E}">
        <p14:creationId xmlns:p14="http://schemas.microsoft.com/office/powerpoint/2010/main" val="2166498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Company 5: NISCO Nishikawa Cooper LLC</a:t>
            </a:r>
            <a:br>
              <a:rPr lang="en-US" dirty="0" smtClean="0"/>
            </a:br>
            <a:r>
              <a:rPr lang="en-US" dirty="0" smtClean="0"/>
              <a:t>Location(s): Topeka, IN</a:t>
            </a:r>
            <a:endParaRPr lang="en-US" dirty="0"/>
          </a:p>
        </p:txBody>
      </p:sp>
      <p:sp>
        <p:nvSpPr>
          <p:cNvPr id="3" name="Content Placeholder 2"/>
          <p:cNvSpPr>
            <a:spLocks noGrp="1"/>
          </p:cNvSpPr>
          <p:nvPr>
            <p:ph idx="1"/>
          </p:nvPr>
        </p:nvSpPr>
        <p:spPr>
          <a:xfrm>
            <a:off x="838200" y="1825625"/>
            <a:ext cx="10515600" cy="4894352"/>
          </a:xfrm>
        </p:spPr>
        <p:txBody>
          <a:bodyPr>
            <a:normAutofit lnSpcReduction="10000"/>
          </a:bodyPr>
          <a:lstStyle/>
          <a:p>
            <a:r>
              <a:rPr lang="en-US" dirty="0" smtClean="0"/>
              <a:t>Method of Communication: Designated phone line, payroll system and TV</a:t>
            </a:r>
          </a:p>
          <a:p>
            <a:r>
              <a:rPr lang="en-US" dirty="0" smtClean="0"/>
              <a:t>Policy Information: </a:t>
            </a:r>
          </a:p>
          <a:p>
            <a:pPr lvl="1"/>
            <a:r>
              <a:rPr lang="en-US" dirty="0"/>
              <a:t>There may be occasions when the weather is severe enough to limit travel; however the Company will NOT shut down the manufacturing plants.  On these occasions, associates who do not report to work will be assigned a personal day under the Nishikawa Cooper LLC attendance guidelines.  If the local governmental authorities have declared a “State of Emergency” and have prohibited travel in the county where you work, a county you must travel through to get to work, or the county in which you live (as determined by the home address listed in our Human Resources Information System) you will be assigned an unpaid excused absence.  The two (2) hour report in pay will not apply during Company or “State/County” declared severe weather conditions or any other emergencies beyond the control of the Company. </a:t>
            </a:r>
            <a:br>
              <a:rPr lang="en-US" dirty="0"/>
            </a:br>
            <a:endParaRPr lang="en-US" dirty="0" smtClean="0"/>
          </a:p>
        </p:txBody>
      </p:sp>
    </p:spTree>
    <p:extLst>
      <p:ext uri="{BB962C8B-B14F-4D97-AF65-F5344CB8AC3E}">
        <p14:creationId xmlns:p14="http://schemas.microsoft.com/office/powerpoint/2010/main" val="3172216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Company 6: G NAC</a:t>
            </a:r>
            <a:br>
              <a:rPr lang="en-US" dirty="0" smtClean="0"/>
            </a:br>
            <a:r>
              <a:rPr lang="en-US" dirty="0" smtClean="0"/>
              <a:t>Location(s): West Jefferson and Dublin, OH</a:t>
            </a:r>
            <a:endParaRPr lang="en-US" dirty="0"/>
          </a:p>
        </p:txBody>
      </p:sp>
      <p:sp>
        <p:nvSpPr>
          <p:cNvPr id="3" name="Content Placeholder 2"/>
          <p:cNvSpPr>
            <a:spLocks noGrp="1"/>
          </p:cNvSpPr>
          <p:nvPr>
            <p:ph idx="1"/>
          </p:nvPr>
        </p:nvSpPr>
        <p:spPr>
          <a:xfrm>
            <a:off x="838200" y="1825625"/>
            <a:ext cx="10515600" cy="4894352"/>
          </a:xfrm>
        </p:spPr>
        <p:txBody>
          <a:bodyPr>
            <a:normAutofit/>
          </a:bodyPr>
          <a:lstStyle/>
          <a:p>
            <a:r>
              <a:rPr lang="en-US" dirty="0" smtClean="0"/>
              <a:t>Method of Communication: Designated phone line, TV and radio</a:t>
            </a:r>
          </a:p>
          <a:p>
            <a:r>
              <a:rPr lang="en-US" dirty="0" smtClean="0"/>
              <a:t>Policy Information: </a:t>
            </a:r>
          </a:p>
          <a:p>
            <a:pPr lvl="1"/>
            <a:r>
              <a:rPr lang="en-US" dirty="0"/>
              <a:t>Per our handbook if the county </a:t>
            </a:r>
            <a:r>
              <a:rPr lang="en-US" dirty="0" smtClean="0"/>
              <a:t>calls </a:t>
            </a:r>
            <a:r>
              <a:rPr lang="en-US" dirty="0"/>
              <a:t>a weather emergency level 3 and closes the roads, the plants would close. </a:t>
            </a:r>
            <a:br>
              <a:rPr lang="en-US" dirty="0"/>
            </a:br>
            <a:endParaRPr lang="en-US" dirty="0" smtClean="0"/>
          </a:p>
        </p:txBody>
      </p:sp>
    </p:spTree>
    <p:extLst>
      <p:ext uri="{BB962C8B-B14F-4D97-AF65-F5344CB8AC3E}">
        <p14:creationId xmlns:p14="http://schemas.microsoft.com/office/powerpoint/2010/main" val="325158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Company 7: YSK Corporation</a:t>
            </a:r>
            <a:br>
              <a:rPr lang="en-US" dirty="0" smtClean="0"/>
            </a:br>
            <a:r>
              <a:rPr lang="en-US" dirty="0" smtClean="0"/>
              <a:t>Location(s): Chillicothe, OH</a:t>
            </a:r>
            <a:endParaRPr lang="en-US" dirty="0"/>
          </a:p>
        </p:txBody>
      </p:sp>
      <p:sp>
        <p:nvSpPr>
          <p:cNvPr id="3" name="Content Placeholder 2"/>
          <p:cNvSpPr>
            <a:spLocks noGrp="1"/>
          </p:cNvSpPr>
          <p:nvPr>
            <p:ph idx="1"/>
          </p:nvPr>
        </p:nvSpPr>
        <p:spPr>
          <a:xfrm>
            <a:off x="474133" y="1690688"/>
            <a:ext cx="11396134" cy="5243512"/>
          </a:xfrm>
        </p:spPr>
        <p:txBody>
          <a:bodyPr>
            <a:normAutofit fontScale="47500" lnSpcReduction="20000"/>
          </a:bodyPr>
          <a:lstStyle/>
          <a:p>
            <a:r>
              <a:rPr lang="en-US" dirty="0" smtClean="0"/>
              <a:t>Method of Communication: Radio</a:t>
            </a:r>
          </a:p>
          <a:p>
            <a:r>
              <a:rPr lang="en-US" dirty="0" smtClean="0"/>
              <a:t>Policy Information: </a:t>
            </a:r>
          </a:p>
          <a:p>
            <a:pPr lvl="1"/>
            <a:r>
              <a:rPr lang="en-US" dirty="0" smtClean="0"/>
              <a:t>Scope:  The purpose of this Policy is to promote safety as well as clarify processes and expectations in the event of severe weather and emergency conditions.   The intention is to provide the appropriate environment for safety and maintain production schedules whenever possible.  </a:t>
            </a:r>
          </a:p>
          <a:p>
            <a:pPr lvl="1"/>
            <a:r>
              <a:rPr lang="en-US" dirty="0" smtClean="0"/>
              <a:t> Application: It is our general policy to continue operations as scheduled in order to provide you with work, as well as to meet commitments to customers.  Rarely adverse situations may affect production schedules to adapt to the current situation for safety.   Decisions to delay the start of a shift, to end a shift early, or to cancel a shift will be announced as soon as practical.  </a:t>
            </a:r>
          </a:p>
          <a:p>
            <a:pPr lvl="1"/>
            <a:r>
              <a:rPr lang="en-US" dirty="0" smtClean="0"/>
              <a:t>Responsibilities: Monitoring Weather Conditions, Plant Manager and Human Resource Manager or designee/s (Environmental, Health and Safety Engineer) monitor weather conditions.  Plant Manager makes the decision to close and reopen the plant and assures communication. 	</a:t>
            </a:r>
          </a:p>
          <a:p>
            <a:pPr lvl="1"/>
            <a:r>
              <a:rPr lang="en-US" dirty="0" smtClean="0"/>
              <a:t>WINTER WEATHER: When a LEVEL 3 emergency is declared for Ross County, or any county an Associate must travel in to get to YSK, Associates are expected to follow the legal guidelines as described in this policy and not drive through any county classified as level 3.  </a:t>
            </a:r>
          </a:p>
          <a:p>
            <a:pPr lvl="1"/>
            <a:r>
              <a:rPr lang="en-US" dirty="0" smtClean="0"/>
              <a:t>FLOOD: When flooding occurs in Ross County or any roadway an Associate must travel, they are urged to take necessary precautions for their safety.  Associates are expected to follow the advice of local law enforcement/emergency responders and their best judgement to not drive through flooded areas.  </a:t>
            </a:r>
          </a:p>
          <a:p>
            <a:pPr lvl="1"/>
            <a:r>
              <a:rPr lang="en-US" dirty="0" smtClean="0"/>
              <a:t>TORNADO: When tornados occur in Ross County or areas an Associate must travel, they are urged to take necessary precautions for their safety, being on the alert to avoid tornados, fallen trees and power lines.  </a:t>
            </a:r>
          </a:p>
          <a:p>
            <a:pPr lvl="1"/>
            <a:r>
              <a:rPr lang="en-US" dirty="0" smtClean="0"/>
              <a:t>STORM: When severe storms occur in Ross County or any roadway an Associate must travel, they are urged to take necessary precautions for their safety, being on the alert to avoid fallen trees and power lines.  </a:t>
            </a:r>
          </a:p>
          <a:p>
            <a:pPr lvl="1"/>
            <a:r>
              <a:rPr lang="en-US" dirty="0" smtClean="0"/>
              <a:t>Plant Closing and Plant Opening: When emergency conditions exist for an extended for a period of time (i.e. extreme winter weather driving conditions, flooding, power outages, fire, explosion, etc.) the Plant Manager makes the decision to delay the start of a shift, to end a shift early, to cancel a shift or close YSK.  He assures YSK communicates closure to: YSK Security  &amp; Radio stations: standard shifts (non-standard shifts as practical). When YSK reopens, this is also communicated: YSK Security &amp; Radio stations</a:t>
            </a:r>
          </a:p>
          <a:p>
            <a:pPr lvl="1"/>
            <a:r>
              <a:rPr lang="en-US" dirty="0" smtClean="0"/>
              <a:t>Associates:  </a:t>
            </a:r>
          </a:p>
          <a:p>
            <a:pPr lvl="2"/>
            <a:r>
              <a:rPr lang="en-US" dirty="0" smtClean="0"/>
              <a:t>Be safe!</a:t>
            </a:r>
          </a:p>
          <a:p>
            <a:pPr lvl="2"/>
            <a:r>
              <a:rPr lang="en-US" dirty="0" smtClean="0"/>
              <a:t>Be aware of and abide by “Severe Weather and Emergency Conditions Plant Operations Policy” </a:t>
            </a:r>
          </a:p>
          <a:p>
            <a:pPr lvl="2"/>
            <a:r>
              <a:rPr lang="en-US" dirty="0" smtClean="0"/>
              <a:t>Be aware of current adverse weather situations and emergency road conditions</a:t>
            </a:r>
          </a:p>
          <a:p>
            <a:pPr lvl="1"/>
            <a:r>
              <a:rPr lang="en-US" dirty="0" smtClean="0"/>
              <a:t>Related Pay,  Attendance and Plant Closing: </a:t>
            </a:r>
          </a:p>
          <a:p>
            <a:pPr lvl="2"/>
            <a:r>
              <a:rPr lang="en-US" dirty="0" smtClean="0"/>
              <a:t>Pay: If YSK Corporation has notified designated radio stations at least ninety (90) minutes before the scheduled shift start time, Associates will be considered to have been notified.  The provision for a minimum of 4 (four) hours pay does not apply if the lack of work is caused by weather, power, gas or water failures, or other causes beyond the control of YSK Corporation.</a:t>
            </a:r>
          </a:p>
          <a:p>
            <a:pPr lvl="2"/>
            <a:r>
              <a:rPr lang="en-US" dirty="0" smtClean="0"/>
              <a:t>Attendance: Under certain, rare circumstances, YSK Corporation may excuse weather related absences.  These will be announced on a case-by-case basis.  If ten (10) percent of the of Associates on the present shift are absent from work due to severe weather, a committee composed of members of Senior Management and Manager of the Human Resource Department will determine if the absent Associate should be excused.  If this committee excuses absent Associates due to severe weather, Associates who are tardy will also be excused.  In addition, if the appropriate official agency (County Sheriff or Highway Patrol, not the local City Police) has announced a Level 3 Snow Emergency, as absence or tardy resulting from the Level 3 Snow Emergency will not be considered as an absence or tardy for the purpose of this policy.  If ten (10) percent of the of Associates on the shift are late for work due to road blockage, such as high water crossing/closing a roadway, traffic accident, etc., this same committee will decide if those who are late will be excused from the disciplinary procedure.</a:t>
            </a:r>
          </a:p>
          <a:p>
            <a:pPr lvl="2"/>
            <a:r>
              <a:rPr lang="en-US" dirty="0" smtClean="0"/>
              <a:t>Plant Closing:  YSK will close when a level III occurs in Ross County.  YSK Associates who are currently at YSK, are encouraged to stay in the break area at the Associate Entrance. </a:t>
            </a:r>
          </a:p>
        </p:txBody>
      </p:sp>
    </p:spTree>
    <p:extLst>
      <p:ext uri="{BB962C8B-B14F-4D97-AF65-F5344CB8AC3E}">
        <p14:creationId xmlns:p14="http://schemas.microsoft.com/office/powerpoint/2010/main" val="2799400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Company 8: Bucyrus Precision Tech (BPT) Location(s): Bucyrus, OH</a:t>
            </a:r>
            <a:endParaRPr lang="en-US" dirty="0"/>
          </a:p>
        </p:txBody>
      </p:sp>
      <p:sp>
        <p:nvSpPr>
          <p:cNvPr id="3" name="Content Placeholder 2"/>
          <p:cNvSpPr>
            <a:spLocks noGrp="1"/>
          </p:cNvSpPr>
          <p:nvPr>
            <p:ph idx="1"/>
          </p:nvPr>
        </p:nvSpPr>
        <p:spPr>
          <a:xfrm>
            <a:off x="838200" y="1825625"/>
            <a:ext cx="10515600" cy="4894352"/>
          </a:xfrm>
        </p:spPr>
        <p:txBody>
          <a:bodyPr>
            <a:normAutofit fontScale="92500" lnSpcReduction="10000"/>
          </a:bodyPr>
          <a:lstStyle/>
          <a:p>
            <a:r>
              <a:rPr lang="en-US" dirty="0" smtClean="0"/>
              <a:t>Method of Communication: Designated phone line, TV and radio</a:t>
            </a:r>
          </a:p>
          <a:p>
            <a:r>
              <a:rPr lang="en-US" dirty="0" smtClean="0"/>
              <a:t>Policy Information: </a:t>
            </a:r>
          </a:p>
          <a:p>
            <a:pPr lvl="1"/>
            <a:r>
              <a:rPr lang="en-US" dirty="0"/>
              <a:t>We do not have a formal written policy regarding weather conditions, however, associates are aware  if our customer(s) are open for business we remain open as well regardless of the weather conditions.  Of course, it is the associates discretion if they can make it in safely and  not to jeopardize their safety.  Those that can make it in, we will be open for business.  If our customer(s) are closed and our company decides our weather conditions are severe as well, there are announcements on several radio stations, television, our call- in weather message line.  In the event it is determined that we will close, there are certain departments that are required to come in (for those associates who live close and can make it in, they are expected to report to work</a:t>
            </a:r>
            <a:r>
              <a:rPr lang="en-US" dirty="0" smtClean="0"/>
              <a:t>).</a:t>
            </a:r>
          </a:p>
          <a:p>
            <a:pPr lvl="1"/>
            <a:r>
              <a:rPr lang="en-US" dirty="0" smtClean="0"/>
              <a:t>If </a:t>
            </a:r>
            <a:r>
              <a:rPr lang="en-US" dirty="0"/>
              <a:t>the days are considered as absent or excused is determined on a case by case basis</a:t>
            </a:r>
            <a:r>
              <a:rPr lang="en-US" dirty="0" smtClean="0"/>
              <a:t>.</a:t>
            </a:r>
            <a:r>
              <a:rPr lang="en-US" dirty="0"/>
              <a:t/>
            </a:r>
            <a:br>
              <a:rPr lang="en-US" dirty="0"/>
            </a:br>
            <a:endParaRPr lang="en-US" dirty="0" smtClean="0"/>
          </a:p>
        </p:txBody>
      </p:sp>
    </p:spTree>
    <p:extLst>
      <p:ext uri="{BB962C8B-B14F-4D97-AF65-F5344CB8AC3E}">
        <p14:creationId xmlns:p14="http://schemas.microsoft.com/office/powerpoint/2010/main" val="26952604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1434</Words>
  <Application>Microsoft Office PowerPoint</Application>
  <PresentationFormat>Widescreen</PresentationFormat>
  <Paragraphs>76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Summary of SARG Question: Snow Emergency Policy</vt:lpstr>
      <vt:lpstr>Company 1: Sanden International Location(s): Plymouth, MI</vt:lpstr>
      <vt:lpstr>Company 2: Sunstar Engineering Americas Location(s): Springboro, OH</vt:lpstr>
      <vt:lpstr>Company 3: Matsu Ohio Location(s): Edgerton, OH</vt:lpstr>
      <vt:lpstr>Company 4: Kamco Industries, Inc. Location(s): West Unity, OH</vt:lpstr>
      <vt:lpstr>Company 5: NISCO Nishikawa Cooper LLC Location(s): Topeka, IN</vt:lpstr>
      <vt:lpstr>Company 6: G NAC Location(s): West Jefferson and Dublin, OH</vt:lpstr>
      <vt:lpstr>Company 7: YSK Corporation Location(s): Chillicothe, OH</vt:lpstr>
      <vt:lpstr>Company 8: Bucyrus Precision Tech (BPT) Location(s): Bucyrus, OH</vt:lpstr>
      <vt:lpstr>Company 9: NK Parts Industries Location(s): Sidney, OH</vt:lpstr>
      <vt:lpstr>Company 10: YUSA Corporation Location(s): Washington Court House, OH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of SARG Question: Snow Emergency Policy</dc:title>
  <dc:creator>Kelli Luelleman</dc:creator>
  <cp:lastModifiedBy>Kelli Luelleman</cp:lastModifiedBy>
  <cp:revision>12</cp:revision>
  <dcterms:created xsi:type="dcterms:W3CDTF">2020-02-03T13:28:14Z</dcterms:created>
  <dcterms:modified xsi:type="dcterms:W3CDTF">2020-02-03T14:40:42Z</dcterms:modified>
</cp:coreProperties>
</file>